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6" r:id="rId2"/>
    <p:sldId id="263" r:id="rId3"/>
    <p:sldId id="267" r:id="rId4"/>
    <p:sldId id="264" r:id="rId5"/>
    <p:sldId id="268" r:id="rId6"/>
    <p:sldId id="280" r:id="rId7"/>
    <p:sldId id="273" r:id="rId8"/>
    <p:sldId id="286" r:id="rId9"/>
    <p:sldId id="269" r:id="rId10"/>
    <p:sldId id="285" r:id="rId11"/>
    <p:sldId id="270" r:id="rId12"/>
    <p:sldId id="284" r:id="rId13"/>
    <p:sldId id="271" r:id="rId14"/>
    <p:sldId id="283" r:id="rId15"/>
    <p:sldId id="274" r:id="rId16"/>
    <p:sldId id="281" r:id="rId17"/>
    <p:sldId id="277" r:id="rId18"/>
    <p:sldId id="291" r:id="rId19"/>
    <p:sldId id="276" r:id="rId20"/>
    <p:sldId id="290" r:id="rId21"/>
    <p:sldId id="275" r:id="rId22"/>
    <p:sldId id="289" r:id="rId23"/>
    <p:sldId id="279" r:id="rId24"/>
    <p:sldId id="288" r:id="rId25"/>
    <p:sldId id="278" r:id="rId26"/>
    <p:sldId id="287" r:id="rId27"/>
    <p:sldId id="26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56" userDrawn="1">
          <p15:clr>
            <a:srgbClr val="A4A3A4"/>
          </p15:clr>
        </p15:guide>
        <p15:guide id="2" pos="7368" userDrawn="1">
          <p15:clr>
            <a:srgbClr val="A4A3A4"/>
          </p15:clr>
        </p15:guide>
        <p15:guide id="3" pos="312" userDrawn="1">
          <p15:clr>
            <a:srgbClr val="A4A3A4"/>
          </p15:clr>
        </p15:guide>
        <p15:guide id="4" pos="552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  <p15:guide id="6" orient="horz" pos="1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86" autoAdjust="0"/>
    <p:restoredTop sz="96208" autoAdjust="0"/>
  </p:normalViewPr>
  <p:slideViewPr>
    <p:cSldViewPr snapToGrid="0" snapToObjects="1">
      <p:cViewPr varScale="1">
        <p:scale>
          <a:sx n="82" d="100"/>
          <a:sy n="82" d="100"/>
        </p:scale>
        <p:origin x="57" y="528"/>
      </p:cViewPr>
      <p:guideLst>
        <p:guide orient="horz" pos="2856"/>
        <p:guide pos="7368"/>
        <p:guide pos="312"/>
        <p:guide pos="552"/>
        <p:guide orient="horz" pos="312"/>
        <p:guide orient="horz" pos="1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 rot="10800000">
            <a:off x="6016171" y="264431"/>
            <a:ext cx="5789628" cy="4447975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-365125"/>
            <a:ext cx="12192000" cy="206176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3/6/2021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1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00CB03-7C2B-4F87-9BDF-D9BFEFBE42EC}"/>
              </a:ext>
            </a:extLst>
          </p:cNvPr>
          <p:cNvSpPr txBox="1">
            <a:spLocks/>
          </p:cNvSpPr>
          <p:nvPr/>
        </p:nvSpPr>
        <p:spPr>
          <a:xfrm>
            <a:off x="677093" y="1066375"/>
            <a:ext cx="11183525" cy="297105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b="1" kern="1200" cap="none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Spend Level Employee Training (L2)</a:t>
            </a:r>
            <a:br>
              <a:rPr lang="en-US" sz="3600" dirty="0"/>
            </a:br>
            <a:br>
              <a:rPr lang="en-US" sz="3600" dirty="0"/>
            </a:br>
            <a:r>
              <a:rPr lang="en-US" sz="3200" dirty="0"/>
              <a:t>IDT 541 Multimedia Project Revision Presentation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C210549-DF9E-4AD4-ABED-7D1C1E4E12D1}"/>
              </a:ext>
            </a:extLst>
          </p:cNvPr>
          <p:cNvSpPr txBox="1">
            <a:spLocks/>
          </p:cNvSpPr>
          <p:nvPr/>
        </p:nvSpPr>
        <p:spPr>
          <a:xfrm>
            <a:off x="954742" y="5484888"/>
            <a:ext cx="9850627" cy="118485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3/7/2021						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							</a:t>
            </a:r>
            <a:r>
              <a:rPr lang="en-US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Kira Elma </a:t>
            </a:r>
            <a:endParaRPr lang="en-US" sz="2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AB04A-30D1-4C88-A953-15763F390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699" y="4752521"/>
            <a:ext cx="10372415" cy="192784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Narration with words is ok because there’s no competing graphics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Splitting the white text so that it’s not on the screen as the same time as the Quote Request box helps with segmenting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white text being bulleted addresses the segmenting principle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D64E4-7BBB-4A35-A83F-425D24D63D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4699" y="1843457"/>
            <a:ext cx="3810001" cy="2646902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MULTIMEDIA DESIGN PRINCIPLES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Multimedia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dirty="0"/>
              <a:t>Pre-training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dirty="0"/>
              <a:t>Personalization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Redundancy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Segmenting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B6A910-A134-43D6-9528-37A651F5A0C5}"/>
              </a:ext>
            </a:extLst>
          </p:cNvPr>
          <p:cNvSpPr txBox="1">
            <a:spLocks/>
          </p:cNvSpPr>
          <p:nvPr/>
        </p:nvSpPr>
        <p:spPr>
          <a:xfrm>
            <a:off x="412509" y="314691"/>
            <a:ext cx="5483657" cy="105387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6: </a:t>
            </a:r>
          </a:p>
          <a:p>
            <a:r>
              <a:rPr lang="en-US" sz="3200" dirty="0">
                <a:solidFill>
                  <a:schemeClr val="tx1"/>
                </a:solidFill>
              </a:rPr>
              <a:t>Before the Demo (Part 1A)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0FAA50-A6C1-4F52-90DE-DFF419CDBE3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35" y="841628"/>
            <a:ext cx="5291316" cy="3648731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AB16DB-DD64-4235-A615-53117020817D}"/>
              </a:ext>
            </a:extLst>
          </p:cNvPr>
          <p:cNvCxnSpPr/>
          <p:nvPr/>
        </p:nvCxnSpPr>
        <p:spPr>
          <a:xfrm>
            <a:off x="495300" y="1578359"/>
            <a:ext cx="3960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879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4906-3501-4683-A847-65723C2D6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31" y="5066702"/>
            <a:ext cx="4797422" cy="1508909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SLIDE 7:</a:t>
            </a:r>
            <a:br>
              <a:rPr lang="en-US" sz="4000" dirty="0"/>
            </a:br>
            <a:r>
              <a:rPr lang="en-US" sz="4000" dirty="0"/>
              <a:t>Demo (Part 1A)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90BAE-8B3D-4A3F-91DA-E888D7D4E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323840"/>
            <a:ext cx="5979460" cy="1435994"/>
          </a:xfrm>
        </p:spPr>
        <p:txBody>
          <a:bodyPr>
            <a:noAutofit/>
          </a:bodyPr>
          <a:lstStyle/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Changed color of “demo” text from white to black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Changed color of “lesson” text from yellow to blue and underlined it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Moved “next” button to top right corner of screen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D6822-C588-4FA4-983F-2613A91009A9}"/>
              </a:ext>
            </a:extLst>
          </p:cNvPr>
          <p:cNvSpPr/>
          <p:nvPr/>
        </p:nvSpPr>
        <p:spPr>
          <a:xfrm>
            <a:off x="8038835" y="201467"/>
            <a:ext cx="1649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Revised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E9925-1C36-4DA5-8B2E-71BD8B4CDC5C}"/>
              </a:ext>
            </a:extLst>
          </p:cNvPr>
          <p:cNvSpPr/>
          <p:nvPr/>
        </p:nvSpPr>
        <p:spPr>
          <a:xfrm>
            <a:off x="2135478" y="201467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Original Slide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81DE25-E547-42F8-BBF6-C961187072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84" y="877100"/>
            <a:ext cx="5303520" cy="36576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3D45F1D-0580-4A16-9E51-915171574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76300"/>
            <a:ext cx="5303520" cy="3657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01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AB04A-30D1-4C88-A953-15763F390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6470" y="4852471"/>
            <a:ext cx="10372415" cy="171507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Moving the Next button to the top right corner helps with signaling because it’s in the same place as all the other next buttons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white captions at the bottom still need to be moved to help with spatial contiguity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D64E4-7BBB-4A35-A83F-425D24D63D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6470" y="1879743"/>
            <a:ext cx="3810001" cy="263964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MULTIMEDIA DESIGN PRINCIPLES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Multimedia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Modality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Personalization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Signaling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Spatial Contiguity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B6A910-A134-43D6-9528-37A651F5A0C5}"/>
              </a:ext>
            </a:extLst>
          </p:cNvPr>
          <p:cNvSpPr txBox="1">
            <a:spLocks/>
          </p:cNvSpPr>
          <p:nvPr/>
        </p:nvSpPr>
        <p:spPr>
          <a:xfrm>
            <a:off x="390738" y="321947"/>
            <a:ext cx="3361205" cy="105387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7: </a:t>
            </a:r>
          </a:p>
          <a:p>
            <a:r>
              <a:rPr lang="en-US" sz="3200" dirty="0">
                <a:solidFill>
                  <a:schemeClr val="tx1"/>
                </a:solidFill>
              </a:rPr>
              <a:t>Demo (Part 1A)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35E4F6-851F-4400-B099-142E5CCEAB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433" y="870655"/>
            <a:ext cx="5291316" cy="3648731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E0B1F5-F26B-4BDB-8468-3F71B5BBCACB}"/>
              </a:ext>
            </a:extLst>
          </p:cNvPr>
          <p:cNvCxnSpPr/>
          <p:nvPr/>
        </p:nvCxnSpPr>
        <p:spPr>
          <a:xfrm>
            <a:off x="495300" y="1578359"/>
            <a:ext cx="3960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911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4906-3501-4683-A847-65723C2D6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30" y="5066702"/>
            <a:ext cx="8638827" cy="1508909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SLIDE 8:</a:t>
            </a:r>
            <a:br>
              <a:rPr lang="en-US" sz="4000" dirty="0"/>
            </a:br>
            <a:r>
              <a:rPr lang="en-US" sz="4000" dirty="0"/>
              <a:t>Focus Attention – Click Activity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90BAE-8B3D-4A3F-91DA-E888D7D4E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1034" y="5225945"/>
            <a:ext cx="5127811" cy="1080394"/>
          </a:xfrm>
        </p:spPr>
        <p:txBody>
          <a:bodyPr>
            <a:noAutofit/>
          </a:bodyPr>
          <a:lstStyle/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Changed color or “focus attention” arrow to red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D6822-C588-4FA4-983F-2613A91009A9}"/>
              </a:ext>
            </a:extLst>
          </p:cNvPr>
          <p:cNvSpPr/>
          <p:nvPr/>
        </p:nvSpPr>
        <p:spPr>
          <a:xfrm>
            <a:off x="8038835" y="201467"/>
            <a:ext cx="1649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Revised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E9925-1C36-4DA5-8B2E-71BD8B4CDC5C}"/>
              </a:ext>
            </a:extLst>
          </p:cNvPr>
          <p:cNvSpPr/>
          <p:nvPr/>
        </p:nvSpPr>
        <p:spPr>
          <a:xfrm>
            <a:off x="2135478" y="201467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Original Slide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1CBD9B-622C-4890-BB8E-1EC011B11B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80" y="876300"/>
            <a:ext cx="5303520" cy="36576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E019210C-22D1-4004-81E3-404711EF1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67" y="876300"/>
            <a:ext cx="5303520" cy="3657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336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AB04A-30D1-4C88-A953-15763F390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390" y="4852471"/>
            <a:ext cx="10372415" cy="171507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Changing the color of the Focus Attention title shape helps to signal to the user that this is a different part of the module; it is also the same color from the main menu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D64E4-7BBB-4A35-A83F-425D24D63D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4698" y="2465386"/>
            <a:ext cx="3810001" cy="22278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MULTIMEDIA DESIGN PRINCIPLES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Multimedia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Personalization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Signaling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B6A910-A134-43D6-9528-37A651F5A0C5}"/>
              </a:ext>
            </a:extLst>
          </p:cNvPr>
          <p:cNvSpPr txBox="1">
            <a:spLocks/>
          </p:cNvSpPr>
          <p:nvPr/>
        </p:nvSpPr>
        <p:spPr>
          <a:xfrm>
            <a:off x="405253" y="312039"/>
            <a:ext cx="6249548" cy="151093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8: </a:t>
            </a:r>
          </a:p>
          <a:p>
            <a:r>
              <a:rPr lang="en-US" sz="3200" dirty="0">
                <a:solidFill>
                  <a:schemeClr val="tx1"/>
                </a:solidFill>
              </a:rPr>
              <a:t>Focus Attention – </a:t>
            </a:r>
          </a:p>
          <a:p>
            <a:r>
              <a:rPr lang="en-US" sz="3200" dirty="0">
                <a:solidFill>
                  <a:schemeClr val="tx1"/>
                </a:solidFill>
              </a:rPr>
              <a:t>Click 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332EEC-B4F5-41B7-ADE3-F25E45B5F4C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067" y="885169"/>
            <a:ext cx="5365947" cy="3648731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7BE11F-27B0-4198-BE1A-41FD54938306}"/>
              </a:ext>
            </a:extLst>
          </p:cNvPr>
          <p:cNvCxnSpPr/>
          <p:nvPr/>
        </p:nvCxnSpPr>
        <p:spPr>
          <a:xfrm>
            <a:off x="495300" y="2050111"/>
            <a:ext cx="3960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425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AD6822-C588-4FA4-983F-2613A91009A9}"/>
              </a:ext>
            </a:extLst>
          </p:cNvPr>
          <p:cNvSpPr/>
          <p:nvPr/>
        </p:nvSpPr>
        <p:spPr>
          <a:xfrm>
            <a:off x="8038835" y="201467"/>
            <a:ext cx="1649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Revised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E9925-1C36-4DA5-8B2E-71BD8B4CDC5C}"/>
              </a:ext>
            </a:extLst>
          </p:cNvPr>
          <p:cNvSpPr/>
          <p:nvPr/>
        </p:nvSpPr>
        <p:spPr>
          <a:xfrm>
            <a:off x="2135478" y="201467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Original Slide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192475-55DE-46E5-903B-31B36674F3E5}"/>
              </a:ext>
            </a:extLst>
          </p:cNvPr>
          <p:cNvSpPr txBox="1">
            <a:spLocks/>
          </p:cNvSpPr>
          <p:nvPr/>
        </p:nvSpPr>
        <p:spPr>
          <a:xfrm>
            <a:off x="568850" y="5174429"/>
            <a:ext cx="6461271" cy="1339327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SLIDE 10:</a:t>
            </a:r>
            <a:br>
              <a:rPr lang="en-US" sz="4000" dirty="0"/>
            </a:br>
            <a:r>
              <a:rPr lang="en-US" sz="4000" dirty="0"/>
              <a:t>Before the Demo </a:t>
            </a:r>
            <a:r>
              <a:rPr lang="en-US" sz="3600" dirty="0"/>
              <a:t>(Part 1B)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B6BFB1-3559-4F3A-A4E1-BD3285666D2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79" y="876300"/>
            <a:ext cx="5303520" cy="36576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0FD245BF-A1F9-4400-A163-D10E336D4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8835" y="5115261"/>
            <a:ext cx="3816092" cy="1644573"/>
          </a:xfrm>
        </p:spPr>
        <p:txBody>
          <a:bodyPr>
            <a:noAutofit/>
          </a:bodyPr>
          <a:lstStyle/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Increased the size of “begin demo” button 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Changed font color of “begin the demo” title from white to black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Resized white bulleted text box to fill the whole bottom of the screen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Added exit effect to the white bulleted text box so that it disappears when the quote request appears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Resized and repositioned quote request shape and textbox to fill the whole bottom of the screen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23732D1-EA9F-44DC-8115-9623BACE0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876300"/>
            <a:ext cx="5303520" cy="3657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207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B6A910-A134-43D6-9528-37A651F5A0C5}"/>
              </a:ext>
            </a:extLst>
          </p:cNvPr>
          <p:cNvSpPr txBox="1">
            <a:spLocks/>
          </p:cNvSpPr>
          <p:nvPr/>
        </p:nvSpPr>
        <p:spPr>
          <a:xfrm>
            <a:off x="376224" y="337804"/>
            <a:ext cx="5287964" cy="101928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10: </a:t>
            </a:r>
          </a:p>
          <a:p>
            <a:r>
              <a:rPr lang="en-US" sz="3200" dirty="0">
                <a:solidFill>
                  <a:schemeClr val="tx1"/>
                </a:solidFill>
              </a:rPr>
              <a:t>Before the Demo (Part 1B)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A2D7DD-FA6E-4877-A757-CD241624D1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01" y="843939"/>
            <a:ext cx="5287963" cy="3646419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66FFF09-83DA-4E5B-AC2A-3AFC0F931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699" y="4717546"/>
            <a:ext cx="10372415" cy="1927840"/>
          </a:xfrm>
        </p:spPr>
        <p:txBody>
          <a:bodyPr/>
          <a:lstStyle/>
          <a:p>
            <a:r>
              <a:rPr lang="en-US" dirty="0"/>
              <a:t>SOLUTIONS: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Narration with words is ok because there’s no competing graphics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Splitting the white text so that it’s not on the screen as the same time as the Quote Request box helps with segmenting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white text being bulleted addresses the segmenting principle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D83C294-E24F-4040-8E47-18B92BE764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4699" y="1843457"/>
            <a:ext cx="3810001" cy="2646902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MULTIMEDIA DESIGN PRINCIPLES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Multimedia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dirty="0"/>
              <a:t>Pre-training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dirty="0"/>
              <a:t>Personalization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Redundancy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Segmenting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205235-1934-458A-9208-6880684D85BE}"/>
              </a:ext>
            </a:extLst>
          </p:cNvPr>
          <p:cNvCxnSpPr/>
          <p:nvPr/>
        </p:nvCxnSpPr>
        <p:spPr>
          <a:xfrm>
            <a:off x="495300" y="1578359"/>
            <a:ext cx="3960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39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AD6822-C588-4FA4-983F-2613A91009A9}"/>
              </a:ext>
            </a:extLst>
          </p:cNvPr>
          <p:cNvSpPr/>
          <p:nvPr/>
        </p:nvSpPr>
        <p:spPr>
          <a:xfrm>
            <a:off x="8038835" y="201467"/>
            <a:ext cx="1649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Revised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E9925-1C36-4DA5-8B2E-71BD8B4CDC5C}"/>
              </a:ext>
            </a:extLst>
          </p:cNvPr>
          <p:cNvSpPr/>
          <p:nvPr/>
        </p:nvSpPr>
        <p:spPr>
          <a:xfrm>
            <a:off x="2135478" y="201467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Original Slide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192475-55DE-46E5-903B-31B36674F3E5}"/>
              </a:ext>
            </a:extLst>
          </p:cNvPr>
          <p:cNvSpPr txBox="1">
            <a:spLocks/>
          </p:cNvSpPr>
          <p:nvPr/>
        </p:nvSpPr>
        <p:spPr>
          <a:xfrm>
            <a:off x="446931" y="5066702"/>
            <a:ext cx="4797422" cy="1508909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SLIDE 11:</a:t>
            </a:r>
            <a:br>
              <a:rPr lang="en-US" sz="4000" dirty="0"/>
            </a:br>
            <a:r>
              <a:rPr lang="en-US" sz="4000" dirty="0"/>
              <a:t>Demo (Part 1B)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2EBF9F-E835-469B-A94A-F7044A5541D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80" y="876300"/>
            <a:ext cx="5303520" cy="36576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7FA262B3-7DE6-4991-8CC0-D7CAECFDD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323840"/>
            <a:ext cx="5979460" cy="1435994"/>
          </a:xfrm>
        </p:spPr>
        <p:txBody>
          <a:bodyPr>
            <a:noAutofit/>
          </a:bodyPr>
          <a:lstStyle/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Changed color of “demo” text from white to black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Changed color of “lesson” text from yellow to blue and underlined it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Moved “next” button to top right corner of screen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4BEF271A-DE04-4910-BB4E-162715A2E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8" y="876300"/>
            <a:ext cx="5303519" cy="3657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50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AB04A-30D1-4C88-A953-15763F390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213" y="4852471"/>
            <a:ext cx="10372415" cy="171507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Moving the Next button to the top right corner helps with signaling because it’s in the same place as all the other next buttons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white captions at the bottom still need to be moved to help with spatial contiguity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D64E4-7BBB-4A35-A83F-425D24D63D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213" y="1843081"/>
            <a:ext cx="3810001" cy="2518086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MULTIMEDIA DESIGN PRINCIPLES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Multimedia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Modality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Personalization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Signaling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Spatial Contiguity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B6A910-A134-43D6-9528-37A651F5A0C5}"/>
              </a:ext>
            </a:extLst>
          </p:cNvPr>
          <p:cNvSpPr txBox="1">
            <a:spLocks/>
          </p:cNvSpPr>
          <p:nvPr/>
        </p:nvSpPr>
        <p:spPr>
          <a:xfrm>
            <a:off x="376224" y="356104"/>
            <a:ext cx="4848920" cy="99567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11: </a:t>
            </a:r>
          </a:p>
          <a:p>
            <a:r>
              <a:rPr lang="en-US" sz="3200" dirty="0">
                <a:solidFill>
                  <a:schemeClr val="tx1"/>
                </a:solidFill>
              </a:rPr>
              <a:t>Demo (Part 1B)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BF88D4-705E-434C-8F18-8838068A9C1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31" y="810399"/>
            <a:ext cx="5406257" cy="3723502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AF497B7-7F11-4160-B0F5-E1CB7B9215C2}"/>
              </a:ext>
            </a:extLst>
          </p:cNvPr>
          <p:cNvCxnSpPr/>
          <p:nvPr/>
        </p:nvCxnSpPr>
        <p:spPr>
          <a:xfrm>
            <a:off x="495300" y="1578359"/>
            <a:ext cx="3960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515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AD6822-C588-4FA4-983F-2613A91009A9}"/>
              </a:ext>
            </a:extLst>
          </p:cNvPr>
          <p:cNvSpPr/>
          <p:nvPr/>
        </p:nvSpPr>
        <p:spPr>
          <a:xfrm>
            <a:off x="8038835" y="201467"/>
            <a:ext cx="1649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Revised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E9925-1C36-4DA5-8B2E-71BD8B4CDC5C}"/>
              </a:ext>
            </a:extLst>
          </p:cNvPr>
          <p:cNvSpPr/>
          <p:nvPr/>
        </p:nvSpPr>
        <p:spPr>
          <a:xfrm>
            <a:off x="2135478" y="201467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Original Slide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192475-55DE-46E5-903B-31B36674F3E5}"/>
              </a:ext>
            </a:extLst>
          </p:cNvPr>
          <p:cNvSpPr txBox="1">
            <a:spLocks/>
          </p:cNvSpPr>
          <p:nvPr/>
        </p:nvSpPr>
        <p:spPr>
          <a:xfrm>
            <a:off x="551163" y="5411785"/>
            <a:ext cx="10047155" cy="1153997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SLIDE 12:</a:t>
            </a:r>
            <a:br>
              <a:rPr lang="en-US" sz="4000" dirty="0"/>
            </a:br>
            <a:r>
              <a:rPr lang="en-US" sz="4000" dirty="0"/>
              <a:t>Focus Attention – Drag &amp; Drop Activity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A59E963-96BC-4E06-AEA9-57F7D18F711F}"/>
              </a:ext>
            </a:extLst>
          </p:cNvPr>
          <p:cNvSpPr txBox="1">
            <a:spLocks/>
          </p:cNvSpPr>
          <p:nvPr/>
        </p:nvSpPr>
        <p:spPr>
          <a:xfrm>
            <a:off x="6424072" y="5115114"/>
            <a:ext cx="5127811" cy="61871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Changed color of “focus attention” arrow to red</a:t>
            </a:r>
          </a:p>
          <a:p>
            <a:pPr marL="174625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Increased the text size and box size of drag and drop elements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B55D70-30AD-4A5A-8D1A-3E38FC0B0C6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80" y="867470"/>
            <a:ext cx="5303520" cy="36576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4252C904-3607-4673-AE92-4C2695C7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8" y="867470"/>
            <a:ext cx="5303520" cy="3657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0053A-0F0E-409C-A810-2EA860513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427" y="77962"/>
            <a:ext cx="10571998" cy="970450"/>
          </a:xfrm>
        </p:spPr>
        <p:txBody>
          <a:bodyPr/>
          <a:lstStyle/>
          <a:p>
            <a:r>
              <a:rPr lang="en-US" sz="4800" dirty="0"/>
              <a:t>Summary of Revisions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29B50E23-02A0-4088-8711-1A86F0CC3890}"/>
              </a:ext>
            </a:extLst>
          </p:cNvPr>
          <p:cNvSpPr txBox="1">
            <a:spLocks/>
          </p:cNvSpPr>
          <p:nvPr/>
        </p:nvSpPr>
        <p:spPr>
          <a:xfrm>
            <a:off x="137103" y="1988193"/>
            <a:ext cx="3947162" cy="44798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400" dirty="0"/>
              <a:t>Changed the colors in the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Main Menu</a:t>
            </a:r>
          </a:p>
          <a:p>
            <a:pPr marL="571500" lvl="1" indent="-228600">
              <a:buFont typeface="+mj-lt"/>
              <a:buAutoNum type="romanLcPeriod"/>
            </a:pPr>
            <a:r>
              <a:rPr lang="en-US" sz="1200" dirty="0"/>
              <a:t>Changed Introduction to blue-gray</a:t>
            </a:r>
          </a:p>
          <a:p>
            <a:pPr marL="571500" lvl="1" indent="-228600">
              <a:buFont typeface="+mj-lt"/>
              <a:buAutoNum type="romanLcPeriod"/>
            </a:pPr>
            <a:r>
              <a:rPr lang="en-US" sz="1200" dirty="0"/>
              <a:t>Changed Conclusion to blue-gray</a:t>
            </a:r>
          </a:p>
          <a:p>
            <a:pPr marL="571500" lvl="1" indent="-228600">
              <a:buFont typeface="+mj-lt"/>
              <a:buAutoNum type="romanLcPeriod"/>
            </a:pPr>
            <a:r>
              <a:rPr lang="en-US" sz="1200" dirty="0"/>
              <a:t>Changed Assessment to blue-gray</a:t>
            </a:r>
          </a:p>
          <a:p>
            <a:pPr marL="571500" lvl="1" indent="-228600">
              <a:buFont typeface="+mj-lt"/>
              <a:buAutoNum type="romanLcPeriod"/>
            </a:pPr>
            <a:r>
              <a:rPr lang="en-US" sz="1200" dirty="0"/>
              <a:t>Changed Focus Attention to red</a:t>
            </a:r>
          </a:p>
          <a:p>
            <a:pPr marL="571500" lvl="1" indent="-228600">
              <a:buFont typeface="+mj-lt"/>
              <a:buAutoNum type="romanLcPeriod"/>
            </a:pPr>
            <a:r>
              <a:rPr lang="en-US" sz="1200" dirty="0"/>
              <a:t>Changed Roadblock Exercise to red</a:t>
            </a:r>
          </a:p>
          <a:p>
            <a:pPr marL="571500" lvl="1" indent="-228600">
              <a:buFont typeface="+mj-lt"/>
              <a:buAutoNum type="romanLcPeriod"/>
            </a:pPr>
            <a:r>
              <a:rPr lang="en-US" sz="1200" dirty="0"/>
              <a:t>Changed Practice Quiz to light blue</a:t>
            </a:r>
          </a:p>
          <a:p>
            <a:pPr marL="571500" lvl="1" indent="-228600">
              <a:spcAft>
                <a:spcPts val="1200"/>
              </a:spcAft>
              <a:buFont typeface="+mj-lt"/>
              <a:buAutoNum type="romanLcPeriod"/>
            </a:pPr>
            <a:r>
              <a:rPr lang="en-US" sz="1200" dirty="0"/>
              <a:t>Changed Practice Exercise to light blue</a:t>
            </a:r>
          </a:p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400" dirty="0"/>
              <a:t>Made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Main Menu </a:t>
            </a:r>
            <a:r>
              <a:rPr lang="en-US" sz="1400" dirty="0"/>
              <a:t>instructions larger and more clear</a:t>
            </a:r>
          </a:p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400" dirty="0"/>
              <a:t>Rearranged the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Main Menu </a:t>
            </a:r>
            <a:r>
              <a:rPr lang="en-US" sz="1400" dirty="0"/>
              <a:t>to simpler format</a:t>
            </a:r>
          </a:p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</a:pPr>
            <a:r>
              <a:rPr lang="en-US" sz="1400" dirty="0"/>
              <a:t>Resized the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Introduction</a:t>
            </a:r>
            <a:r>
              <a:rPr lang="en-US" sz="1400" dirty="0"/>
              <a:t> text and added exit effects</a:t>
            </a:r>
          </a:p>
        </p:txBody>
      </p:sp>
      <p:sp>
        <p:nvSpPr>
          <p:cNvPr id="4" name="Subtitle 4">
            <a:extLst>
              <a:ext uri="{FF2B5EF4-FFF2-40B4-BE49-F238E27FC236}">
                <a16:creationId xmlns:a16="http://schemas.microsoft.com/office/drawing/2014/main" id="{8A6553E7-37CD-48F5-9DF3-C9DC8D230623}"/>
              </a:ext>
            </a:extLst>
          </p:cNvPr>
          <p:cNvSpPr txBox="1">
            <a:spLocks/>
          </p:cNvSpPr>
          <p:nvPr/>
        </p:nvSpPr>
        <p:spPr>
          <a:xfrm>
            <a:off x="4561661" y="1988193"/>
            <a:ext cx="3174850" cy="447984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 startAt="5"/>
            </a:pPr>
            <a:r>
              <a:rPr lang="en-US" sz="1400" dirty="0"/>
              <a:t>Added an orientation menu to the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Introduction slide</a:t>
            </a:r>
          </a:p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 startAt="5"/>
            </a:pPr>
            <a:r>
              <a:rPr lang="en-US" sz="1400" dirty="0"/>
              <a:t>Changed the color of the shape on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Focus Attention </a:t>
            </a:r>
            <a:r>
              <a:rPr lang="en-US" sz="1400" dirty="0"/>
              <a:t>and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Roadblock Exercise </a:t>
            </a:r>
            <a:r>
              <a:rPr lang="en-US" sz="1400" dirty="0"/>
              <a:t>master slides to red</a:t>
            </a:r>
          </a:p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 startAt="5"/>
            </a:pPr>
            <a:r>
              <a:rPr lang="en-US" sz="1400" dirty="0"/>
              <a:t>Changed the color of the shape on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Practice Quiz </a:t>
            </a:r>
            <a:r>
              <a:rPr lang="en-US" sz="1400" dirty="0"/>
              <a:t>master slide to light blue</a:t>
            </a:r>
          </a:p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 startAt="5"/>
            </a:pPr>
            <a:r>
              <a:rPr lang="en-US" sz="1400" dirty="0"/>
              <a:t>Changed the color of the shape on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Practice Exercise </a:t>
            </a:r>
            <a:r>
              <a:rPr lang="en-US" sz="1400" dirty="0"/>
              <a:t>master slide to light blue</a:t>
            </a:r>
          </a:p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 startAt="5"/>
            </a:pPr>
            <a:r>
              <a:rPr lang="en-US" sz="1400" dirty="0"/>
              <a:t>Increased the size of the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“begin module” </a:t>
            </a:r>
            <a:r>
              <a:rPr lang="en-US" sz="1400" dirty="0"/>
              <a:t>and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“begin demo” </a:t>
            </a:r>
            <a:r>
              <a:rPr lang="en-US" sz="1400" dirty="0"/>
              <a:t>buttons and moved to top right corner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EADB217C-7760-4038-B6D6-CF7F504B2DD9}"/>
              </a:ext>
            </a:extLst>
          </p:cNvPr>
          <p:cNvSpPr txBox="1">
            <a:spLocks/>
          </p:cNvSpPr>
          <p:nvPr/>
        </p:nvSpPr>
        <p:spPr>
          <a:xfrm>
            <a:off x="8468391" y="1988193"/>
            <a:ext cx="3395511" cy="46572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 startAt="10"/>
            </a:pPr>
            <a:r>
              <a:rPr lang="en-US" sz="1400" dirty="0"/>
              <a:t>Increased text size and reformatted lesson titles on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Module 1 Overview slide</a:t>
            </a:r>
          </a:p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 startAt="10"/>
            </a:pPr>
            <a:r>
              <a:rPr lang="en-US" sz="1400" dirty="0"/>
              <a:t>Increased text size of the lesson titles on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Before the Demo </a:t>
            </a:r>
            <a:r>
              <a:rPr lang="en-US" sz="1400" dirty="0"/>
              <a:t>slides</a:t>
            </a:r>
          </a:p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 startAt="10"/>
            </a:pPr>
            <a:r>
              <a:rPr lang="en-US" sz="1400" dirty="0"/>
              <a:t>Resized the white bulleted text on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Before the Demo </a:t>
            </a:r>
            <a:r>
              <a:rPr lang="en-US" sz="1400" dirty="0"/>
              <a:t>slides and added exit effect</a:t>
            </a:r>
          </a:p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 startAt="10"/>
            </a:pPr>
            <a:r>
              <a:rPr lang="en-US" sz="1400" dirty="0"/>
              <a:t>Resized the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“Quote Request” </a:t>
            </a:r>
            <a:r>
              <a:rPr lang="en-US" sz="1400" dirty="0"/>
              <a:t>box with text and delayed entrance</a:t>
            </a:r>
          </a:p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 startAt="10"/>
            </a:pPr>
            <a:r>
              <a:rPr lang="en-US" sz="1400" dirty="0"/>
              <a:t>Changed the color of lesson # on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Demo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slides</a:t>
            </a:r>
            <a:r>
              <a:rPr lang="en-US" sz="1400" dirty="0"/>
              <a:t> to blue</a:t>
            </a:r>
          </a:p>
          <a:p>
            <a:pPr>
              <a:spcAft>
                <a:spcPts val="1200"/>
              </a:spcAft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 startAt="10"/>
            </a:pPr>
            <a:r>
              <a:rPr lang="en-US" sz="1400" dirty="0"/>
              <a:t>Changed the size of the drag elements for the </a:t>
            </a:r>
            <a:r>
              <a:rPr lang="en-US" sz="1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drag &amp; drop activities</a:t>
            </a:r>
          </a:p>
          <a:p>
            <a:pPr marL="800100" lvl="1" indent="-342900">
              <a:spcAft>
                <a:spcPts val="1200"/>
              </a:spcAft>
              <a:buClrTx/>
              <a:buFont typeface="+mj-lt"/>
              <a:buAutoNum type="romanLcPeriod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4950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AB04A-30D1-4C88-A953-15763F390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189" y="4852471"/>
            <a:ext cx="10372415" cy="171507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Changing the color of the Focus Attention title shape helps to signal to the user that this is a different part of the module; it is also the same color from the main menu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Feedback from Usability Test suggested an increase in font size for the drag elements to make it more legible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D64E4-7BBB-4A35-A83F-425D24D63D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214" y="2492758"/>
            <a:ext cx="3810001" cy="204114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MULTIMEDIA DESIGN PRINCIPLES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Multimedia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Personalization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Signaling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B6A910-A134-43D6-9528-37A651F5A0C5}"/>
              </a:ext>
            </a:extLst>
          </p:cNvPr>
          <p:cNvSpPr txBox="1">
            <a:spLocks/>
          </p:cNvSpPr>
          <p:nvPr/>
        </p:nvSpPr>
        <p:spPr>
          <a:xfrm>
            <a:off x="376224" y="152027"/>
            <a:ext cx="5422234" cy="1539402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12: </a:t>
            </a:r>
          </a:p>
          <a:p>
            <a:r>
              <a:rPr lang="en-US" sz="3200" dirty="0">
                <a:solidFill>
                  <a:schemeClr val="tx1"/>
                </a:solidFill>
              </a:rPr>
              <a:t>Focus Attention – </a:t>
            </a:r>
          </a:p>
          <a:p>
            <a:r>
              <a:rPr lang="en-US" sz="3200" dirty="0">
                <a:solidFill>
                  <a:schemeClr val="tx1"/>
                </a:solidFill>
              </a:rPr>
              <a:t>Drag &amp; Drop 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2205ED-C691-4165-AA7D-BB9E67008F2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98" y="869216"/>
            <a:ext cx="5314450" cy="3664684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09F3B3-2CE7-4CC2-8337-B02B9D73B128}"/>
              </a:ext>
            </a:extLst>
          </p:cNvPr>
          <p:cNvCxnSpPr/>
          <p:nvPr/>
        </p:nvCxnSpPr>
        <p:spPr>
          <a:xfrm>
            <a:off x="495300" y="1997701"/>
            <a:ext cx="3960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786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AD6822-C588-4FA4-983F-2613A91009A9}"/>
              </a:ext>
            </a:extLst>
          </p:cNvPr>
          <p:cNvSpPr/>
          <p:nvPr/>
        </p:nvSpPr>
        <p:spPr>
          <a:xfrm>
            <a:off x="8038835" y="201467"/>
            <a:ext cx="1649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Revised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E9925-1C36-4DA5-8B2E-71BD8B4CDC5C}"/>
              </a:ext>
            </a:extLst>
          </p:cNvPr>
          <p:cNvSpPr/>
          <p:nvPr/>
        </p:nvSpPr>
        <p:spPr>
          <a:xfrm>
            <a:off x="2135478" y="201467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Original Slide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192475-55DE-46E5-903B-31B36674F3E5}"/>
              </a:ext>
            </a:extLst>
          </p:cNvPr>
          <p:cNvSpPr txBox="1">
            <a:spLocks/>
          </p:cNvSpPr>
          <p:nvPr/>
        </p:nvSpPr>
        <p:spPr>
          <a:xfrm>
            <a:off x="538370" y="5357159"/>
            <a:ext cx="6760693" cy="1118945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SLIDE 13:</a:t>
            </a:r>
            <a:br>
              <a:rPr lang="en-US" sz="4000" dirty="0"/>
            </a:br>
            <a:r>
              <a:rPr lang="en-US" sz="4000" dirty="0"/>
              <a:t>Before the Demo </a:t>
            </a:r>
            <a:r>
              <a:rPr lang="en-US" sz="3600" dirty="0"/>
              <a:t>(Part 1C)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176201-B8A9-49EC-904F-F8E602B8E7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80" y="863838"/>
            <a:ext cx="5303520" cy="3657600"/>
          </a:xfrm>
          <a:prstGeom prst="rect">
            <a:avLst/>
          </a:prstGeom>
          <a:noFill/>
          <a:ln w="635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33B4451-A3BE-4333-9CC8-A227D8227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8835" y="5115261"/>
            <a:ext cx="3816092" cy="1644573"/>
          </a:xfrm>
        </p:spPr>
        <p:txBody>
          <a:bodyPr>
            <a:noAutofit/>
          </a:bodyPr>
          <a:lstStyle/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Increased the size of “begin demo” button 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Changed font color of “begin the demo” title from white to black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Resized white bulleted text box to fill the whole bottom of the screen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Added exit effect to the white bulleted text box so that it disappears when the quote request appears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Resized and repositioned quote request shape and textbox to fill the whole bottom of the screen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47F79693-0C19-4F53-A689-03610D2DB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876300"/>
            <a:ext cx="5303520" cy="3657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805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B6A910-A134-43D6-9528-37A651F5A0C5}"/>
              </a:ext>
            </a:extLst>
          </p:cNvPr>
          <p:cNvSpPr txBox="1">
            <a:spLocks/>
          </p:cNvSpPr>
          <p:nvPr/>
        </p:nvSpPr>
        <p:spPr>
          <a:xfrm>
            <a:off x="383480" y="244617"/>
            <a:ext cx="5727034" cy="113242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13: </a:t>
            </a:r>
          </a:p>
          <a:p>
            <a:r>
              <a:rPr lang="en-US" sz="3200" dirty="0">
                <a:solidFill>
                  <a:schemeClr val="tx1"/>
                </a:solidFill>
              </a:rPr>
              <a:t>Before the Demo (Part 1C)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F2930-7167-46D9-8406-CDF671A258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93" y="827553"/>
            <a:ext cx="5397317" cy="3670062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B776579-67A3-45E9-9A0C-24CF27AC9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4699" y="4752521"/>
            <a:ext cx="10372415" cy="192784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Narration with words is ok because there’s no competing graphics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Splitting the white text so that it’s not on the screen as the same time as the Quote Request box helps with segmenting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white text being bulleted addresses the segmenting principle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B072DD9-6BCD-4456-BC1E-C46DA3ED537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4699" y="1843457"/>
            <a:ext cx="3810001" cy="2646902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MULTIMEDIA DESIGN PRINCIPLES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dirty="0"/>
              <a:t>Multimedia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dirty="0"/>
              <a:t>Pre-training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dirty="0"/>
              <a:t>Personalization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Redundancy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Segmenting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5A2EAB-0371-4001-A1E4-EF8BE596F6D3}"/>
              </a:ext>
            </a:extLst>
          </p:cNvPr>
          <p:cNvCxnSpPr>
            <a:cxnSpLocks/>
          </p:cNvCxnSpPr>
          <p:nvPr/>
        </p:nvCxnSpPr>
        <p:spPr>
          <a:xfrm>
            <a:off x="495300" y="1578359"/>
            <a:ext cx="52182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752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AD6822-C588-4FA4-983F-2613A91009A9}"/>
              </a:ext>
            </a:extLst>
          </p:cNvPr>
          <p:cNvSpPr/>
          <p:nvPr/>
        </p:nvSpPr>
        <p:spPr>
          <a:xfrm>
            <a:off x="8038835" y="201467"/>
            <a:ext cx="1649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Revised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E9925-1C36-4DA5-8B2E-71BD8B4CDC5C}"/>
              </a:ext>
            </a:extLst>
          </p:cNvPr>
          <p:cNvSpPr/>
          <p:nvPr/>
        </p:nvSpPr>
        <p:spPr>
          <a:xfrm>
            <a:off x="2135478" y="201467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Original Slide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192475-55DE-46E5-903B-31B36674F3E5}"/>
              </a:ext>
            </a:extLst>
          </p:cNvPr>
          <p:cNvSpPr txBox="1">
            <a:spLocks/>
          </p:cNvSpPr>
          <p:nvPr/>
        </p:nvSpPr>
        <p:spPr>
          <a:xfrm>
            <a:off x="446931" y="5066702"/>
            <a:ext cx="4797422" cy="1508909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SLIDE 14:</a:t>
            </a:r>
            <a:br>
              <a:rPr lang="en-US" sz="4000" dirty="0"/>
            </a:br>
            <a:r>
              <a:rPr lang="en-US" sz="4000" dirty="0"/>
              <a:t>Demo (Part 1C)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26428E-9B37-446F-B723-6603005EBD0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83" y="876299"/>
            <a:ext cx="5303520" cy="3657600"/>
          </a:xfrm>
          <a:prstGeom prst="rect">
            <a:avLst/>
          </a:prstGeom>
          <a:noFill/>
          <a:ln w="635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47E7EE1D-4BFB-4F7F-9750-EC43017A8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323840"/>
            <a:ext cx="5979460" cy="1435994"/>
          </a:xfrm>
        </p:spPr>
        <p:txBody>
          <a:bodyPr>
            <a:noAutofit/>
          </a:bodyPr>
          <a:lstStyle/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Changed color of “demo” text from white to black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Changed color of “lesson” text from yellow to blue and underlined it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Moved “next” button to top right corner of screen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230C7A48-0665-4819-B077-34DB90AC2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876299"/>
            <a:ext cx="5303520" cy="3657601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351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AB04A-30D1-4C88-A953-15763F390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213" y="4852471"/>
            <a:ext cx="10372415" cy="171507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Moving the Next button to the top right corner helps with signaling because it’s in the same place as all the other next buttons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white captions at the bottom still need to be moved to help with spatial contiguity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D64E4-7BBB-4A35-A83F-425D24D63D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9213" y="2143307"/>
            <a:ext cx="3810001" cy="254634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MULTIMEDIA DESIGN PRINCIPLES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Multimedia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Modality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Personalization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Signaling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Spatial Contiguity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B6A910-A134-43D6-9528-37A651F5A0C5}"/>
              </a:ext>
            </a:extLst>
          </p:cNvPr>
          <p:cNvSpPr txBox="1">
            <a:spLocks/>
          </p:cNvSpPr>
          <p:nvPr/>
        </p:nvSpPr>
        <p:spPr>
          <a:xfrm>
            <a:off x="390737" y="426726"/>
            <a:ext cx="3970805" cy="95213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14: </a:t>
            </a:r>
          </a:p>
          <a:p>
            <a:r>
              <a:rPr lang="en-US" sz="3200" dirty="0">
                <a:solidFill>
                  <a:schemeClr val="tx1"/>
                </a:solidFill>
              </a:rPr>
              <a:t>Demo (Part 1C)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D0205-B61D-43DE-B723-5AEAE7F32D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30" y="816556"/>
            <a:ext cx="5397316" cy="3717344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335FDA-612A-4A55-9EF3-62C718FC1AD1}"/>
              </a:ext>
            </a:extLst>
          </p:cNvPr>
          <p:cNvCxnSpPr/>
          <p:nvPr/>
        </p:nvCxnSpPr>
        <p:spPr>
          <a:xfrm>
            <a:off x="495300" y="1578359"/>
            <a:ext cx="3960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929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AD6822-C588-4FA4-983F-2613A91009A9}"/>
              </a:ext>
            </a:extLst>
          </p:cNvPr>
          <p:cNvSpPr/>
          <p:nvPr/>
        </p:nvSpPr>
        <p:spPr>
          <a:xfrm>
            <a:off x="8038835" y="201467"/>
            <a:ext cx="1649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Revised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E9925-1C36-4DA5-8B2E-71BD8B4CDC5C}"/>
              </a:ext>
            </a:extLst>
          </p:cNvPr>
          <p:cNvSpPr/>
          <p:nvPr/>
        </p:nvSpPr>
        <p:spPr>
          <a:xfrm>
            <a:off x="2135478" y="201467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Original Slide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192475-55DE-46E5-903B-31B36674F3E5}"/>
              </a:ext>
            </a:extLst>
          </p:cNvPr>
          <p:cNvSpPr txBox="1">
            <a:spLocks/>
          </p:cNvSpPr>
          <p:nvPr/>
        </p:nvSpPr>
        <p:spPr>
          <a:xfrm>
            <a:off x="446930" y="5292762"/>
            <a:ext cx="7169483" cy="1282849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SLIDE 15:</a:t>
            </a:r>
            <a:br>
              <a:rPr lang="en-US" sz="4000" dirty="0"/>
            </a:br>
            <a:r>
              <a:rPr lang="en-US" sz="4000" dirty="0"/>
              <a:t>Practice Quiz – Question #1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A59E963-96BC-4E06-AEA9-57F7D18F711F}"/>
              </a:ext>
            </a:extLst>
          </p:cNvPr>
          <p:cNvSpPr txBox="1">
            <a:spLocks/>
          </p:cNvSpPr>
          <p:nvPr/>
        </p:nvSpPr>
        <p:spPr>
          <a:xfrm>
            <a:off x="7203712" y="5185187"/>
            <a:ext cx="4492988" cy="45182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a typeface="PMingLiU" panose="02020500000000000000" pitchFamily="18" charset="-120"/>
                <a:cs typeface="Times New Roman" panose="02020603050405020304" pitchFamily="18" charset="0"/>
              </a:rPr>
              <a:t>Changed color or “practice quiz” arrow to light blue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637770-FEE3-4D25-AA90-4055E060C90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84" y="863839"/>
            <a:ext cx="5303520" cy="3657600"/>
          </a:xfrm>
          <a:prstGeom prst="rect">
            <a:avLst/>
          </a:prstGeom>
          <a:noFill/>
          <a:ln w="6350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64607BC7-016F-43C9-87B7-76CEBE8C5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" y="863839"/>
            <a:ext cx="5303519" cy="365760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818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AB04A-30D1-4C88-A953-15763F390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3189" y="4852471"/>
            <a:ext cx="10372415" cy="171507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Changing the color of the Practice Quiz title shape helps to signal to the user that this is a different part of the module; it is also the same color from the main menu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D64E4-7BBB-4A35-A83F-425D24D63D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956" y="2469462"/>
            <a:ext cx="3810001" cy="2038079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MULTIMEDIA DESIGN PRINCIPLES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Multimedia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Personalization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Signaling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B6A910-A134-43D6-9528-37A651F5A0C5}"/>
              </a:ext>
            </a:extLst>
          </p:cNvPr>
          <p:cNvSpPr txBox="1">
            <a:spLocks/>
          </p:cNvSpPr>
          <p:nvPr/>
        </p:nvSpPr>
        <p:spPr>
          <a:xfrm>
            <a:off x="390738" y="63870"/>
            <a:ext cx="3491834" cy="1648816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15: </a:t>
            </a:r>
          </a:p>
          <a:p>
            <a:r>
              <a:rPr lang="en-US" sz="3200" dirty="0">
                <a:solidFill>
                  <a:schemeClr val="tx1"/>
                </a:solidFill>
              </a:rPr>
              <a:t>Practice Quiz – </a:t>
            </a:r>
          </a:p>
          <a:p>
            <a:r>
              <a:rPr lang="en-US" sz="3200" dirty="0">
                <a:solidFill>
                  <a:schemeClr val="tx1"/>
                </a:solidFill>
              </a:rPr>
              <a:t>Question #1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6F74F7-1E3E-45FE-83BB-68796A7884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26" y="837479"/>
            <a:ext cx="5397317" cy="3670062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A963B0A-2765-422B-A162-7E03A21AE274}"/>
              </a:ext>
            </a:extLst>
          </p:cNvPr>
          <p:cNvCxnSpPr/>
          <p:nvPr/>
        </p:nvCxnSpPr>
        <p:spPr>
          <a:xfrm>
            <a:off x="495300" y="2013963"/>
            <a:ext cx="3960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190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98461-5FAC-A44D-A164-514797FBB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438579"/>
            <a:ext cx="8421362" cy="2684586"/>
          </a:xfrm>
        </p:spPr>
        <p:txBody>
          <a:bodyPr/>
          <a:lstStyle/>
          <a:p>
            <a:r>
              <a:rPr lang="en-US" sz="4800" dirty="0"/>
              <a:t>Any suggestions?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B1AE5D-58B8-9C4C-B87C-2EA46F481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572000" cy="11199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Kira Elma </a:t>
            </a:r>
          </a:p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Spend Level Employee Training (L2)</a:t>
            </a:r>
          </a:p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IDT 541: Advanced Multimedia Design</a:t>
            </a:r>
          </a:p>
        </p:txBody>
      </p:sp>
    </p:spTree>
    <p:extLst>
      <p:ext uri="{BB962C8B-B14F-4D97-AF65-F5344CB8AC3E}">
        <p14:creationId xmlns:p14="http://schemas.microsoft.com/office/powerpoint/2010/main" val="420187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4906-3501-4683-A847-65723C2D6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31" y="5066702"/>
            <a:ext cx="4797422" cy="1508909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SLIDE 3:</a:t>
            </a:r>
            <a:br>
              <a:rPr lang="en-US" sz="4000" dirty="0"/>
            </a:br>
            <a:r>
              <a:rPr lang="en-US" sz="4000" dirty="0"/>
              <a:t>Main Menu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90BAE-8B3D-4A3F-91DA-E888D7D4E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2172" y="5033082"/>
            <a:ext cx="7483288" cy="1726752"/>
          </a:xfrm>
        </p:spPr>
        <p:txBody>
          <a:bodyPr>
            <a:noAutofit/>
          </a:bodyPr>
          <a:lstStyle/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Moved “main menu” title up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Removed “start here” arrow 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Enlarged caption and added more clear instructions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Changed the width and the color of “introduction,” “conclusion,” and “assessment” boxes to the same blue-gray 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Removed the lesson text from underneath the “introduction,” “conclusion,” and “assessment”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Added bold border to “introduction” box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Added flicker effect to “introduction” box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Moved and resized “module 1” and “module 2” boxes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Added the word lesson in front of each lesson number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Changed “focus attention” arrows to the same red color</a:t>
            </a:r>
            <a:endParaRPr lang="en-US" sz="1000" dirty="0">
              <a:solidFill>
                <a:schemeClr val="accent1">
                  <a:lumMod val="40000"/>
                  <a:lumOff val="60000"/>
                </a:schemeClr>
              </a:solidFill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</a:rPr>
              <a:t>Changed “practice” arrows to the same blue </a:t>
            </a:r>
            <a:endParaRPr lang="en-US" sz="1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D6822-C588-4FA4-983F-2613A91009A9}"/>
              </a:ext>
            </a:extLst>
          </p:cNvPr>
          <p:cNvSpPr/>
          <p:nvPr/>
        </p:nvSpPr>
        <p:spPr>
          <a:xfrm>
            <a:off x="8038835" y="201467"/>
            <a:ext cx="1649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Revised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E9925-1C36-4DA5-8B2E-71BD8B4CDC5C}"/>
              </a:ext>
            </a:extLst>
          </p:cNvPr>
          <p:cNvSpPr/>
          <p:nvPr/>
        </p:nvSpPr>
        <p:spPr>
          <a:xfrm>
            <a:off x="2135478" y="201467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Original Slide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ED1AC99-4ADC-4EF6-A290-E65F38771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876300"/>
            <a:ext cx="5303039" cy="3657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67FCE531-1AA6-43DE-B73F-FE0C0D03E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61" y="876300"/>
            <a:ext cx="5303039" cy="3657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33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AB04A-30D1-4C88-A953-15763F390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357" y="4765385"/>
            <a:ext cx="10372415" cy="209261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SOLUTIONS: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Rearrangement of elements segments better and more clearly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Signaling with the black arrow was too much for the eye, the white text is simpler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Also added a flicker effect on the “Introduction” box for additional signaling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/>
              <a:t>Reducing number of colors makes it less overwhelming &amp; helps with pre-training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D64E4-7BBB-4A35-A83F-425D24D63D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0985" y="2009355"/>
            <a:ext cx="3810001" cy="2524546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MULTIMEDIA DESIGN PRINCIPLES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Multimedia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Signaling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Segmenting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Pre-training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B6A910-A134-43D6-9528-37A651F5A0C5}"/>
              </a:ext>
            </a:extLst>
          </p:cNvPr>
          <p:cNvSpPr txBox="1">
            <a:spLocks/>
          </p:cNvSpPr>
          <p:nvPr/>
        </p:nvSpPr>
        <p:spPr>
          <a:xfrm>
            <a:off x="419766" y="120771"/>
            <a:ext cx="3346691" cy="127260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3: </a:t>
            </a:r>
          </a:p>
          <a:p>
            <a:r>
              <a:rPr lang="en-US" sz="3200" dirty="0">
                <a:solidFill>
                  <a:schemeClr val="tx1"/>
                </a:solidFill>
              </a:rPr>
              <a:t>Main Menu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53AED89-37F5-4FDF-8FA3-95ACDCC39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289" y="876300"/>
            <a:ext cx="5303039" cy="3657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34CF06-7541-4835-94AB-7B8685D41FDC}"/>
              </a:ext>
            </a:extLst>
          </p:cNvPr>
          <p:cNvCxnSpPr/>
          <p:nvPr/>
        </p:nvCxnSpPr>
        <p:spPr>
          <a:xfrm>
            <a:off x="495300" y="1578359"/>
            <a:ext cx="3960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08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4906-3501-4683-A847-65723C2D6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31" y="5066702"/>
            <a:ext cx="4797422" cy="1508909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SLIDE 4:</a:t>
            </a:r>
            <a:br>
              <a:rPr lang="en-US" sz="4000" dirty="0"/>
            </a:br>
            <a:r>
              <a:rPr lang="en-US" sz="4000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90BAE-8B3D-4A3F-91DA-E888D7D4E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6480" y="5323840"/>
            <a:ext cx="6659581" cy="1435994"/>
          </a:xfrm>
        </p:spPr>
        <p:txBody>
          <a:bodyPr>
            <a:noAutofit/>
          </a:bodyPr>
          <a:lstStyle/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Increased text size and line spacing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Resized paragraphs to fill the right space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Added exit effects to each of the paragraphs to disappear from screen as narration continues 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Added a mini navigation pane that orients which lesson and module is being discussed with a moving yellow highlight box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D6822-C588-4FA4-983F-2613A91009A9}"/>
              </a:ext>
            </a:extLst>
          </p:cNvPr>
          <p:cNvSpPr/>
          <p:nvPr/>
        </p:nvSpPr>
        <p:spPr>
          <a:xfrm>
            <a:off x="8038835" y="201467"/>
            <a:ext cx="1649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Revised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E9925-1C36-4DA5-8B2E-71BD8B4CDC5C}"/>
              </a:ext>
            </a:extLst>
          </p:cNvPr>
          <p:cNvSpPr/>
          <p:nvPr/>
        </p:nvSpPr>
        <p:spPr>
          <a:xfrm>
            <a:off x="2135478" y="201467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Original Slide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9DC5EE-45A4-4FB9-9F49-6B14E0A19C2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61" y="877085"/>
            <a:ext cx="5303039" cy="3656815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A3F4E2EC-0725-402F-9607-FB511DF82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1" y="877085"/>
            <a:ext cx="5303039" cy="3657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3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AB04A-30D1-4C88-A953-15763F390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1957" y="4731783"/>
            <a:ext cx="10372415" cy="1944375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Splitting the text so that it all isn’t on the screen at the same time helped with segmenting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Narration is ok with the text because there aren’t any other images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Added orientation on the left helps with pre-training so users can see what they have already learned and will learn in this course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D64E4-7BBB-4A35-A83F-425D24D63D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957" y="1852797"/>
            <a:ext cx="3810001" cy="2681103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MULTIMEDIA DESIGN PRINCIPLES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Multimedia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Personalization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Redundancy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Segmenting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Pre-training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B6A910-A134-43D6-9528-37A651F5A0C5}"/>
              </a:ext>
            </a:extLst>
          </p:cNvPr>
          <p:cNvSpPr txBox="1">
            <a:spLocks/>
          </p:cNvSpPr>
          <p:nvPr/>
        </p:nvSpPr>
        <p:spPr>
          <a:xfrm>
            <a:off x="413024" y="94343"/>
            <a:ext cx="5497732" cy="1283129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4: </a:t>
            </a:r>
          </a:p>
          <a:p>
            <a:r>
              <a:rPr lang="en-US" sz="3200" dirty="0">
                <a:solidFill>
                  <a:schemeClr val="tx1"/>
                </a:solidFill>
              </a:rPr>
              <a:t>Introduction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DBE747-ED79-4504-9AD1-A864E8E92E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245" y="838200"/>
            <a:ext cx="5303039" cy="3656815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B3B854-25A7-45A4-85DA-94BF28523506}"/>
              </a:ext>
            </a:extLst>
          </p:cNvPr>
          <p:cNvCxnSpPr/>
          <p:nvPr/>
        </p:nvCxnSpPr>
        <p:spPr>
          <a:xfrm>
            <a:off x="495300" y="1578359"/>
            <a:ext cx="3960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15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4906-3501-4683-A847-65723C2D6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30" y="5066702"/>
            <a:ext cx="5130909" cy="1508909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SLIDE 5:</a:t>
            </a:r>
            <a:br>
              <a:rPr lang="en-US" sz="4000" dirty="0"/>
            </a:br>
            <a:r>
              <a:rPr lang="en-US" sz="4000" dirty="0"/>
              <a:t>Module 1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90BAE-8B3D-4A3F-91DA-E888D7D4E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6169" y="5323840"/>
            <a:ext cx="5588000" cy="1435994"/>
          </a:xfrm>
        </p:spPr>
        <p:txBody>
          <a:bodyPr>
            <a:noAutofit/>
          </a:bodyPr>
          <a:lstStyle/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Increased the size of “begin module” button and moved it to top right of screen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Reformatted “module 1 overview” title text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Changed color of “focus attention” arrows to red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Changed color of “practice quiz” arrow to blue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Resized “practice quiz” arrow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D6822-C588-4FA4-983F-2613A91009A9}"/>
              </a:ext>
            </a:extLst>
          </p:cNvPr>
          <p:cNvSpPr/>
          <p:nvPr/>
        </p:nvSpPr>
        <p:spPr>
          <a:xfrm>
            <a:off x="8038835" y="201467"/>
            <a:ext cx="1649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Revised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E9925-1C36-4DA5-8B2E-71BD8B4CDC5C}"/>
              </a:ext>
            </a:extLst>
          </p:cNvPr>
          <p:cNvSpPr/>
          <p:nvPr/>
        </p:nvSpPr>
        <p:spPr>
          <a:xfrm>
            <a:off x="2135478" y="201467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Original Slide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3126A29-5D2B-4341-A2BE-9C24A714B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77085"/>
            <a:ext cx="5303039" cy="3657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90B2646E-6C9C-47EE-BF01-64E7FA2CA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62" y="877085"/>
            <a:ext cx="5303038" cy="3657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16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AB04A-30D1-4C88-A953-15763F390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2470" y="4633686"/>
            <a:ext cx="10894230" cy="1891957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SOLUTIONS: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Resizing and recoloring of text made segmenting better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Recoloring of “Focus attention” and “practice quiz” arrows also helps with visual segmenting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Begin Module button being moved to top right helps signal the user to click there to begin since it is in the same place as the last slide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D64E4-7BBB-4A35-A83F-425D24D63D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2470" y="1851479"/>
            <a:ext cx="3810001" cy="2644322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MULTIMEDIA DESIGN PRINCIPLES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Multimedia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Pre-training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Segmenting </a:t>
            </a:r>
          </a:p>
          <a:p>
            <a:pPr marL="285750" indent="-285750">
              <a:buClr>
                <a:schemeClr val="accent1">
                  <a:lumMod val="60000"/>
                  <a:lumOff val="40000"/>
                </a:schemeClr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/>
              <a:t>Signaling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6B6A910-A134-43D6-9528-37A651F5A0C5}"/>
              </a:ext>
            </a:extLst>
          </p:cNvPr>
          <p:cNvSpPr txBox="1">
            <a:spLocks/>
          </p:cNvSpPr>
          <p:nvPr/>
        </p:nvSpPr>
        <p:spPr>
          <a:xfrm>
            <a:off x="390738" y="0"/>
            <a:ext cx="5551678" cy="129010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5: </a:t>
            </a:r>
          </a:p>
          <a:p>
            <a:r>
              <a:rPr lang="en-US" sz="2800" dirty="0">
                <a:solidFill>
                  <a:schemeClr val="tx1"/>
                </a:solidFill>
              </a:rPr>
              <a:t>Module 1 Overview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58C1AEF6-59C2-4DF3-874F-969A14787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85" y="838200"/>
            <a:ext cx="5303038" cy="3657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245944-E039-46B9-8E33-9F5229CD77FD}"/>
              </a:ext>
            </a:extLst>
          </p:cNvPr>
          <p:cNvCxnSpPr/>
          <p:nvPr/>
        </p:nvCxnSpPr>
        <p:spPr>
          <a:xfrm>
            <a:off x="495300" y="1578359"/>
            <a:ext cx="3960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1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94906-3501-4683-A847-65723C2D6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930" y="5319977"/>
            <a:ext cx="6583191" cy="1305707"/>
          </a:xfrm>
        </p:spPr>
        <p:txBody>
          <a:bodyPr/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SLIDE 6:</a:t>
            </a:r>
            <a:br>
              <a:rPr lang="en-US" sz="4000" dirty="0"/>
            </a:br>
            <a:r>
              <a:rPr lang="en-US" sz="4000" dirty="0"/>
              <a:t>Before the Demo </a:t>
            </a:r>
            <a:r>
              <a:rPr lang="en-US" sz="3600" dirty="0"/>
              <a:t>(Part 1A)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90BAE-8B3D-4A3F-91DA-E888D7D4E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4747" y="5109882"/>
            <a:ext cx="4184725" cy="1748118"/>
          </a:xfrm>
        </p:spPr>
        <p:txBody>
          <a:bodyPr>
            <a:noAutofit/>
          </a:bodyPr>
          <a:lstStyle/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Increased the size of “begin demo” button 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Changed font color of “begin the demo” title from white to black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Resized white bulleted text box to fill the whole bottom of the screen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Added exit effect to the white bulleted text box so that it disappears when the quote request appears</a:t>
            </a:r>
          </a:p>
          <a:p>
            <a:pPr marL="174625" marR="0" lvl="0" indent="-17462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ea typeface="PMingLiU" panose="02020500000000000000" pitchFamily="18" charset="-120"/>
                <a:cs typeface="Times New Roman" panose="02020603050405020304" pitchFamily="18" charset="0"/>
              </a:rPr>
              <a:t>Resized and repositioned quote request shape and textbox to fill the whole bottom of the screen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D6822-C588-4FA4-983F-2613A91009A9}"/>
              </a:ext>
            </a:extLst>
          </p:cNvPr>
          <p:cNvSpPr/>
          <p:nvPr/>
        </p:nvSpPr>
        <p:spPr>
          <a:xfrm>
            <a:off x="8038835" y="201467"/>
            <a:ext cx="1649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Revised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2E9925-1C36-4DA5-8B2E-71BD8B4CDC5C}"/>
              </a:ext>
            </a:extLst>
          </p:cNvPr>
          <p:cNvSpPr/>
          <p:nvPr/>
        </p:nvSpPr>
        <p:spPr>
          <a:xfrm>
            <a:off x="2135478" y="201467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Original Slide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788A79-24D1-487C-A575-20BCDC08AA0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80" y="876300"/>
            <a:ext cx="5303520" cy="365760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5E2CE9A-C0C7-42BD-8151-66FABBB43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2" y="876300"/>
            <a:ext cx="5303519" cy="3657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2922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2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508069"/>
      </a:accent1>
      <a:accent2>
        <a:srgbClr val="6FEBA0"/>
      </a:accent2>
      <a:accent3>
        <a:srgbClr val="B6DF5E"/>
      </a:accent3>
      <a:accent4>
        <a:srgbClr val="00C6BB"/>
      </a:accent4>
      <a:accent5>
        <a:srgbClr val="00948C"/>
      </a:accent5>
      <a:accent6>
        <a:srgbClr val="00635D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Override1.xml><?xml version="1.0" encoding="utf-8"?>
<a:themeOverride xmlns:a="http://schemas.openxmlformats.org/drawingml/2006/main">
  <a:clrScheme name="Custom 2">
    <a:dk1>
      <a:sysClr val="windowText" lastClr="000000"/>
    </a:dk1>
    <a:lt1>
      <a:sysClr val="window" lastClr="FFFFFF"/>
    </a:lt1>
    <a:dk2>
      <a:srgbClr val="212121"/>
    </a:dk2>
    <a:lt2>
      <a:srgbClr val="636363"/>
    </a:lt2>
    <a:accent1>
      <a:srgbClr val="508069"/>
    </a:accent1>
    <a:accent2>
      <a:srgbClr val="6FEBA0"/>
    </a:accent2>
    <a:accent3>
      <a:srgbClr val="B6DF5E"/>
    </a:accent3>
    <a:accent4>
      <a:srgbClr val="00C6BB"/>
    </a:accent4>
    <a:accent5>
      <a:srgbClr val="00948C"/>
    </a:accent5>
    <a:accent6>
      <a:srgbClr val="00635D"/>
    </a:accent6>
    <a:hlink>
      <a:srgbClr val="8F8F8F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1740</Words>
  <Application>Microsoft Office PowerPoint</Application>
  <PresentationFormat>Widescreen</PresentationFormat>
  <Paragraphs>245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Wingdings</vt:lpstr>
      <vt:lpstr>Wingdings 2</vt:lpstr>
      <vt:lpstr>Quotable</vt:lpstr>
      <vt:lpstr>PowerPoint Presentation</vt:lpstr>
      <vt:lpstr>Summary of Revisions</vt:lpstr>
      <vt:lpstr>SLIDE 3: Main Menu</vt:lpstr>
      <vt:lpstr>PowerPoint Presentation</vt:lpstr>
      <vt:lpstr>SLIDE 4: Introduction</vt:lpstr>
      <vt:lpstr>PowerPoint Presentation</vt:lpstr>
      <vt:lpstr>SLIDE 5: Module 1 Overview</vt:lpstr>
      <vt:lpstr>PowerPoint Presentation</vt:lpstr>
      <vt:lpstr>SLIDE 6: Before the Demo (Part 1A)</vt:lpstr>
      <vt:lpstr>PowerPoint Presentation</vt:lpstr>
      <vt:lpstr>SLIDE 7: Demo (Part 1A)</vt:lpstr>
      <vt:lpstr>PowerPoint Presentation</vt:lpstr>
      <vt:lpstr>SLIDE 8: Focus Attention – Click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suggestions?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IDT 541 Multimedia Project Revision</dc:title>
  <dc:creator>Microsoft Office User</dc:creator>
  <cp:lastModifiedBy>Kira Elma</cp:lastModifiedBy>
  <cp:revision>52</cp:revision>
  <dcterms:created xsi:type="dcterms:W3CDTF">2019-02-26T17:07:30Z</dcterms:created>
  <dcterms:modified xsi:type="dcterms:W3CDTF">2021-03-06T22:35:15Z</dcterms:modified>
</cp:coreProperties>
</file>