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4" r:id="rId5"/>
  </p:sldMasterIdLst>
  <p:notesMasterIdLst>
    <p:notesMasterId r:id="rId27"/>
  </p:notesMasterIdLst>
  <p:sldIdLst>
    <p:sldId id="282" r:id="rId6"/>
    <p:sldId id="284" r:id="rId7"/>
    <p:sldId id="285" r:id="rId8"/>
    <p:sldId id="301" r:id="rId9"/>
    <p:sldId id="299" r:id="rId10"/>
    <p:sldId id="305" r:id="rId11"/>
    <p:sldId id="303" r:id="rId12"/>
    <p:sldId id="304" r:id="rId13"/>
    <p:sldId id="302" r:id="rId14"/>
    <p:sldId id="306" r:id="rId15"/>
    <p:sldId id="294" r:id="rId16"/>
    <p:sldId id="307" r:id="rId17"/>
    <p:sldId id="308" r:id="rId18"/>
    <p:sldId id="309" r:id="rId19"/>
    <p:sldId id="310" r:id="rId20"/>
    <p:sldId id="293" r:id="rId21"/>
    <p:sldId id="311" r:id="rId22"/>
    <p:sldId id="312" r:id="rId23"/>
    <p:sldId id="313" r:id="rId24"/>
    <p:sldId id="314" r:id="rId25"/>
    <p:sldId id="3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841FBB-29F9-47B0-927F-415DE1BB1869}">
          <p14:sldIdLst>
            <p14:sldId id="282"/>
            <p14:sldId id="284"/>
            <p14:sldId id="285"/>
            <p14:sldId id="301"/>
            <p14:sldId id="299"/>
            <p14:sldId id="305"/>
            <p14:sldId id="303"/>
            <p14:sldId id="304"/>
            <p14:sldId id="302"/>
            <p14:sldId id="306"/>
            <p14:sldId id="294"/>
            <p14:sldId id="307"/>
            <p14:sldId id="308"/>
            <p14:sldId id="309"/>
            <p14:sldId id="310"/>
            <p14:sldId id="293"/>
            <p14:sldId id="311"/>
          </p14:sldIdLst>
        </p14:section>
        <p14:section name="Second Half of the Assignment" id="{E19E7B86-41FC-49CE-96E9-12120816AA55}">
          <p14:sldIdLst>
            <p14:sldId id="312"/>
            <p14:sldId id="313"/>
            <p14:sldId id="314"/>
            <p14:sldId id="315"/>
          </p14:sldIdLst>
        </p14:section>
      </p14:sectionLst>
    </p:ext>
    <p:ext uri="{EFAFB233-063F-42B5-8137-9DF3F51BA10A}">
      <p15:sldGuideLst xmlns:p15="http://schemas.microsoft.com/office/powerpoint/2012/main">
        <p15:guide id="1" orient="horz" pos="168" userDrawn="1">
          <p15:clr>
            <a:srgbClr val="A4A3A4"/>
          </p15:clr>
        </p15:guide>
        <p15:guide id="2" pos="3840" userDrawn="1">
          <p15:clr>
            <a:srgbClr val="A4A3A4"/>
          </p15:clr>
        </p15:guide>
        <p15:guide id="3" pos="288" userDrawn="1">
          <p15:clr>
            <a:srgbClr val="A4A3A4"/>
          </p15:clr>
        </p15:guide>
        <p15:guide id="4" pos="7416" userDrawn="1">
          <p15:clr>
            <a:srgbClr val="A4A3A4"/>
          </p15:clr>
        </p15:guide>
        <p15:guide id="6" pos="1872" userDrawn="1">
          <p15:clr>
            <a:srgbClr val="A4A3A4"/>
          </p15:clr>
        </p15:guide>
        <p15:guide id="7" orient="horz" pos="4152" userDrawn="1">
          <p15:clr>
            <a:srgbClr val="A4A3A4"/>
          </p15:clr>
        </p15:guide>
        <p15:guide id="8" orient="horz" pos="2064" userDrawn="1">
          <p15:clr>
            <a:srgbClr val="A4A3A4"/>
          </p15:clr>
        </p15:guide>
        <p15:guide id="9" pos="568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965"/>
    <a:srgbClr val="D6F0F5"/>
    <a:srgbClr val="4D4D4D"/>
    <a:srgbClr val="262626"/>
    <a:srgbClr val="4DA0B0"/>
    <a:srgbClr val="FFFFFF"/>
    <a:srgbClr val="465359"/>
    <a:srgbClr val="818181"/>
    <a:srgbClr val="33B1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3" autoAdjust="0"/>
    <p:restoredTop sz="96595" autoAdjust="0"/>
  </p:normalViewPr>
  <p:slideViewPr>
    <p:cSldViewPr snapToGrid="0">
      <p:cViewPr varScale="1">
        <p:scale>
          <a:sx n="105" d="100"/>
          <a:sy n="105" d="100"/>
        </p:scale>
        <p:origin x="60" y="405"/>
      </p:cViewPr>
      <p:guideLst>
        <p:guide orient="horz" pos="168"/>
        <p:guide pos="3840"/>
        <p:guide pos="288"/>
        <p:guide pos="7416"/>
        <p:guide pos="1872"/>
        <p:guide orient="horz" pos="4152"/>
        <p:guide orient="horz" pos="2064"/>
        <p:guide pos="5688"/>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snapToGrid="0" showGuides="1">
      <p:cViewPr varScale="1">
        <p:scale>
          <a:sx n="82" d="100"/>
          <a:sy n="82" d="100"/>
        </p:scale>
        <p:origin x="2619" y="3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026B7-E95B-4C9A-B797-E0EF598ACFC6}" type="datetimeFigureOut">
              <a:rPr lang="en-US" smtClean="0"/>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134312-6554-4BCF-93CE-3DC619B889EA}" type="slidenum">
              <a:rPr lang="en-US" smtClean="0"/>
              <a:t>‹#›</a:t>
            </a:fld>
            <a:endParaRPr lang="en-US"/>
          </a:p>
        </p:txBody>
      </p:sp>
    </p:spTree>
    <p:extLst>
      <p:ext uri="{BB962C8B-B14F-4D97-AF65-F5344CB8AC3E}">
        <p14:creationId xmlns:p14="http://schemas.microsoft.com/office/powerpoint/2010/main" val="241962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short presentation will go through a few parts of the Whole30 diet; program rules and meal planning. Essentially, it’s what you can and can’t eat during your Whole30.</a:t>
            </a:r>
          </a:p>
        </p:txBody>
      </p:sp>
      <p:sp>
        <p:nvSpPr>
          <p:cNvPr id="4" name="Slide Number Placeholder 3"/>
          <p:cNvSpPr>
            <a:spLocks noGrp="1"/>
          </p:cNvSpPr>
          <p:nvPr>
            <p:ph type="sldNum" sz="quarter" idx="5"/>
          </p:nvPr>
        </p:nvSpPr>
        <p:spPr/>
        <p:txBody>
          <a:bodyPr/>
          <a:lstStyle/>
          <a:p>
            <a:fld id="{FE134312-6554-4BCF-93CE-3DC619B889EA}" type="slidenum">
              <a:rPr lang="en-US" smtClean="0"/>
              <a:t>1</a:t>
            </a:fld>
            <a:endParaRPr lang="en-US"/>
          </a:p>
        </p:txBody>
      </p:sp>
    </p:spTree>
    <p:extLst>
      <p:ext uri="{BB962C8B-B14F-4D97-AF65-F5344CB8AC3E}">
        <p14:creationId xmlns:p14="http://schemas.microsoft.com/office/powerpoint/2010/main" val="3723608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thing to avoid for Whole30 is carrageenan, MSG, and sulfites. These are additives found in many processed foods. You can look for these on the food label under the ingredients list. </a:t>
            </a:r>
          </a:p>
        </p:txBody>
      </p:sp>
      <p:sp>
        <p:nvSpPr>
          <p:cNvPr id="4" name="Slide Number Placeholder 3"/>
          <p:cNvSpPr>
            <a:spLocks noGrp="1"/>
          </p:cNvSpPr>
          <p:nvPr>
            <p:ph type="sldNum" sz="quarter" idx="5"/>
          </p:nvPr>
        </p:nvSpPr>
        <p:spPr/>
        <p:txBody>
          <a:bodyPr/>
          <a:lstStyle/>
          <a:p>
            <a:fld id="{FE134312-6554-4BCF-93CE-3DC619B889EA}" type="slidenum">
              <a:rPr lang="en-US" smtClean="0"/>
              <a:t>10</a:t>
            </a:fld>
            <a:endParaRPr lang="en-US"/>
          </a:p>
        </p:txBody>
      </p:sp>
    </p:spTree>
    <p:extLst>
      <p:ext uri="{BB962C8B-B14F-4D97-AF65-F5344CB8AC3E}">
        <p14:creationId xmlns:p14="http://schemas.microsoft.com/office/powerpoint/2010/main" val="3291409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everything that’s NOT permitted with Whole30, we can take a look at what IS compliant. The best way to learn what to eat is with the Whole30 meal plan template that shows recommended portion sizes for the each food group. </a:t>
            </a:r>
          </a:p>
          <a:p>
            <a:endParaRPr lang="en-US" dirty="0"/>
          </a:p>
          <a:p>
            <a:r>
              <a:rPr lang="en-US" dirty="0"/>
              <a:t>(click) For a closer look at this page, use the plate icon to link to the “making healthy meals easy” document. </a:t>
            </a:r>
          </a:p>
          <a:p>
            <a:endParaRPr lang="en-US" dirty="0"/>
          </a:p>
          <a:p>
            <a:r>
              <a:rPr lang="en-US" dirty="0"/>
              <a:t>(click) With all the other major food groups eliminated, you are left with protein, vegetables, fruit, and certain fats.  </a:t>
            </a:r>
          </a:p>
        </p:txBody>
      </p:sp>
      <p:sp>
        <p:nvSpPr>
          <p:cNvPr id="4" name="Slide Number Placeholder 3"/>
          <p:cNvSpPr>
            <a:spLocks noGrp="1"/>
          </p:cNvSpPr>
          <p:nvPr>
            <p:ph type="sldNum" sz="quarter" idx="5"/>
          </p:nvPr>
        </p:nvSpPr>
        <p:spPr/>
        <p:txBody>
          <a:bodyPr/>
          <a:lstStyle/>
          <a:p>
            <a:fld id="{FE134312-6554-4BCF-93CE-3DC619B889EA}" type="slidenum">
              <a:rPr lang="en-US" smtClean="0"/>
              <a:t>11</a:t>
            </a:fld>
            <a:endParaRPr lang="en-US"/>
          </a:p>
        </p:txBody>
      </p:sp>
    </p:spTree>
    <p:extLst>
      <p:ext uri="{BB962C8B-B14F-4D97-AF65-F5344CB8AC3E}">
        <p14:creationId xmlns:p14="http://schemas.microsoft.com/office/powerpoint/2010/main" val="3682331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start with your protein. You’ll want 1 or 2 palm-sized portions. </a:t>
            </a:r>
          </a:p>
          <a:p>
            <a:endParaRPr lang="en-US" dirty="0"/>
          </a:p>
          <a:p>
            <a:r>
              <a:rPr lang="en-US" dirty="0"/>
              <a:t>(click) You’ll definitely have to get creative if you’re vegan or vegetarian, but here’s a list of some of the protein options you can eat during Whole30. Always be sure to check the ingredients label though because some meats might be cured in sugar. Bacon and deli meats are especially tricky to find without sugar in them. </a:t>
            </a:r>
          </a:p>
        </p:txBody>
      </p:sp>
      <p:sp>
        <p:nvSpPr>
          <p:cNvPr id="4" name="Slide Number Placeholder 3"/>
          <p:cNvSpPr>
            <a:spLocks noGrp="1"/>
          </p:cNvSpPr>
          <p:nvPr>
            <p:ph type="sldNum" sz="quarter" idx="5"/>
          </p:nvPr>
        </p:nvSpPr>
        <p:spPr/>
        <p:txBody>
          <a:bodyPr/>
          <a:lstStyle/>
          <a:p>
            <a:fld id="{FE134312-6554-4BCF-93CE-3DC619B889EA}" type="slidenum">
              <a:rPr lang="en-US" smtClean="0"/>
              <a:t>12</a:t>
            </a:fld>
            <a:endParaRPr lang="en-US"/>
          </a:p>
        </p:txBody>
      </p:sp>
    </p:spTree>
    <p:extLst>
      <p:ext uri="{BB962C8B-B14F-4D97-AF65-F5344CB8AC3E}">
        <p14:creationId xmlns:p14="http://schemas.microsoft.com/office/powerpoint/2010/main" val="616833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fill the rest of your plate with vegetables for every meal during Whole30. </a:t>
            </a:r>
          </a:p>
          <a:p>
            <a:endParaRPr lang="en-US" dirty="0"/>
          </a:p>
          <a:p>
            <a:r>
              <a:rPr lang="en-US" dirty="0"/>
              <a:t>(click) Here are some examples, but this list is not all-inclusive. There are many other vegetables that you can eat for Whole30. </a:t>
            </a:r>
          </a:p>
          <a:p>
            <a:endParaRPr lang="en-US" dirty="0"/>
          </a:p>
          <a:p>
            <a:r>
              <a:rPr lang="en-US" dirty="0"/>
              <a:t>Notice the D and C in parenthesis after some of these? </a:t>
            </a:r>
          </a:p>
          <a:p>
            <a:r>
              <a:rPr lang="en-US" dirty="0"/>
              <a:t>(click) The Whole30 website provides a document called “fresh produce on a budget,” that lists the best seasons for buying fruits and vegetables, along with whether or not you should buy organic. The C means clean so you don’t have to buy organic if you’re on a budget. The D stands for dirty, meaning you should try to buy this item organic as often as you can. To view this document, click the apple icon at the top of the slide. </a:t>
            </a:r>
          </a:p>
          <a:p>
            <a:endParaRPr lang="en-US" dirty="0"/>
          </a:p>
        </p:txBody>
      </p:sp>
      <p:sp>
        <p:nvSpPr>
          <p:cNvPr id="4" name="Slide Number Placeholder 3"/>
          <p:cNvSpPr>
            <a:spLocks noGrp="1"/>
          </p:cNvSpPr>
          <p:nvPr>
            <p:ph type="sldNum" sz="quarter" idx="5"/>
          </p:nvPr>
        </p:nvSpPr>
        <p:spPr/>
        <p:txBody>
          <a:bodyPr/>
          <a:lstStyle/>
          <a:p>
            <a:fld id="{FE134312-6554-4BCF-93CE-3DC619B889EA}" type="slidenum">
              <a:rPr lang="en-US" smtClean="0"/>
              <a:t>13</a:t>
            </a:fld>
            <a:endParaRPr lang="en-US"/>
          </a:p>
        </p:txBody>
      </p:sp>
    </p:spTree>
    <p:extLst>
      <p:ext uri="{BB962C8B-B14F-4D97-AF65-F5344CB8AC3E}">
        <p14:creationId xmlns:p14="http://schemas.microsoft.com/office/powerpoint/2010/main" val="3082758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on the list is fruit, but you shouldn’t be having one of these with every meal. The rule for fruits since they are high in sugar is to have only one serving occasionally. So maybe have a banana for breakfast today and an apple before dinner. </a:t>
            </a:r>
          </a:p>
          <a:p>
            <a:endParaRPr lang="en-US" dirty="0"/>
          </a:p>
          <a:p>
            <a:r>
              <a:rPr lang="en-US" dirty="0"/>
              <a:t>(click) Here are some examples to get ideas flowing, but again this list is not all-inclusive. Dried fruits are permitted as long as they don’t have sugar added. </a:t>
            </a:r>
          </a:p>
          <a:p>
            <a:endParaRPr lang="en-US" dirty="0"/>
          </a:p>
          <a:p>
            <a:r>
              <a:rPr lang="en-US" dirty="0"/>
              <a:t>Notice again the Ds and Cs in parenthesis to note whether or not you should buy organic, and you can view the full document by clicking on the apple at the top. </a:t>
            </a:r>
          </a:p>
          <a:p>
            <a:endParaRPr lang="en-US" dirty="0"/>
          </a:p>
          <a:p>
            <a:endParaRPr lang="en-US" dirty="0"/>
          </a:p>
        </p:txBody>
      </p:sp>
      <p:sp>
        <p:nvSpPr>
          <p:cNvPr id="4" name="Slide Number Placeholder 3"/>
          <p:cNvSpPr>
            <a:spLocks noGrp="1"/>
          </p:cNvSpPr>
          <p:nvPr>
            <p:ph type="sldNum" sz="quarter" idx="5"/>
          </p:nvPr>
        </p:nvSpPr>
        <p:spPr/>
        <p:txBody>
          <a:bodyPr/>
          <a:lstStyle/>
          <a:p>
            <a:fld id="{FE134312-6554-4BCF-93CE-3DC619B889EA}" type="slidenum">
              <a:rPr lang="en-US" smtClean="0"/>
              <a:t>14</a:t>
            </a:fld>
            <a:endParaRPr lang="en-US"/>
          </a:p>
        </p:txBody>
      </p:sp>
    </p:spTree>
    <p:extLst>
      <p:ext uri="{BB962C8B-B14F-4D97-AF65-F5344CB8AC3E}">
        <p14:creationId xmlns:p14="http://schemas.microsoft.com/office/powerpoint/2010/main" val="2296511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have fats, which is split into 3 groups. First is oils and butters. This is your olive oils, ghee, almond butter, avocado oil, etc. Only have 1-2 thumb-sized portions of these kinds of fats with each meal. </a:t>
            </a:r>
          </a:p>
          <a:p>
            <a:endParaRPr lang="en-US" dirty="0"/>
          </a:p>
          <a:p>
            <a:r>
              <a:rPr lang="en-US" dirty="0"/>
              <a:t>(click) Next is coconuts and olives. You’ll only want to have 1-2 open handfuls of these with each meal if this is the fat option you choose. </a:t>
            </a:r>
          </a:p>
          <a:p>
            <a:endParaRPr lang="en-US" dirty="0"/>
          </a:p>
          <a:p>
            <a:r>
              <a:rPr lang="en-US" dirty="0"/>
              <a:t>(click) Last is nuts and seeds. If this is the fat option you’re choosing for your meal, you should aim to have up to 1 closed handful. </a:t>
            </a:r>
          </a:p>
          <a:p>
            <a:endParaRPr lang="en-US" dirty="0"/>
          </a:p>
          <a:p>
            <a:r>
              <a:rPr lang="en-US" dirty="0"/>
              <a:t>Remember, these types of fats are healthy and necessary for a well-balanced diet. So be sure to include an appropriate amount for each meal. </a:t>
            </a:r>
          </a:p>
        </p:txBody>
      </p:sp>
      <p:sp>
        <p:nvSpPr>
          <p:cNvPr id="4" name="Slide Number Placeholder 3"/>
          <p:cNvSpPr>
            <a:spLocks noGrp="1"/>
          </p:cNvSpPr>
          <p:nvPr>
            <p:ph type="sldNum" sz="quarter" idx="5"/>
          </p:nvPr>
        </p:nvSpPr>
        <p:spPr/>
        <p:txBody>
          <a:bodyPr/>
          <a:lstStyle/>
          <a:p>
            <a:fld id="{FE134312-6554-4BCF-93CE-3DC619B889EA}" type="slidenum">
              <a:rPr lang="en-US" smtClean="0"/>
              <a:t>15</a:t>
            </a:fld>
            <a:endParaRPr lang="en-US"/>
          </a:p>
        </p:txBody>
      </p:sp>
    </p:spTree>
    <p:extLst>
      <p:ext uri="{BB962C8B-B14F-4D97-AF65-F5344CB8AC3E}">
        <p14:creationId xmlns:p14="http://schemas.microsoft.com/office/powerpoint/2010/main" val="1684108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know what you can and can’t eat, you’re ready to start Whole30! </a:t>
            </a:r>
          </a:p>
          <a:p>
            <a:endParaRPr lang="en-US" dirty="0"/>
          </a:p>
          <a:p>
            <a:r>
              <a:rPr lang="en-US" dirty="0"/>
              <a:t>As you near the end of your 30 days, you can come back to learn about the reintroduction phase of the diet. This part is just as important as those first 30 days, so don’t skip it! Remember, you want to learn what each food group does to your body as an individual, and the only way to find out is to reintroduce them one at a time.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Whole30 website has TONS of useful materials, even more PDFs to download than I mentioned. As you work through the elimination phase, Whole30 has got your back, and can help you with things like shopping lists, going out to eat, recipes, community support, and more. </a:t>
            </a:r>
          </a:p>
          <a:p>
            <a:endParaRPr lang="en-US" dirty="0"/>
          </a:p>
        </p:txBody>
      </p:sp>
      <p:sp>
        <p:nvSpPr>
          <p:cNvPr id="4" name="Slide Number Placeholder 3"/>
          <p:cNvSpPr>
            <a:spLocks noGrp="1"/>
          </p:cNvSpPr>
          <p:nvPr>
            <p:ph type="sldNum" sz="quarter" idx="5"/>
          </p:nvPr>
        </p:nvSpPr>
        <p:spPr/>
        <p:txBody>
          <a:bodyPr/>
          <a:lstStyle/>
          <a:p>
            <a:fld id="{FE134312-6554-4BCF-93CE-3DC619B889EA}" type="slidenum">
              <a:rPr lang="en-US" smtClean="0"/>
              <a:t>16</a:t>
            </a:fld>
            <a:endParaRPr lang="en-US"/>
          </a:p>
        </p:txBody>
      </p:sp>
    </p:spTree>
    <p:extLst>
      <p:ext uri="{BB962C8B-B14F-4D97-AF65-F5344CB8AC3E}">
        <p14:creationId xmlns:p14="http://schemas.microsoft.com/office/powerpoint/2010/main" val="247837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34312-6554-4BCF-93CE-3DC619B889EA}" type="slidenum">
              <a:rPr lang="en-US" smtClean="0"/>
              <a:t>17</a:t>
            </a:fld>
            <a:endParaRPr lang="en-US"/>
          </a:p>
        </p:txBody>
      </p:sp>
    </p:spTree>
    <p:extLst>
      <p:ext uri="{BB962C8B-B14F-4D97-AF65-F5344CB8AC3E}">
        <p14:creationId xmlns:p14="http://schemas.microsoft.com/office/powerpoint/2010/main" val="3708886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Purpose: </a:t>
            </a:r>
            <a:r>
              <a:rPr lang="en-US" sz="1200" dirty="0"/>
              <a:t>The purpose of this presentation is to inform viewers of the program rules of Whole30 and suggest an outline for meal planning. The program rules of this diet are very intense for someone who has never heard of it before, so I wanted to create an informative project that could visually organize them. Once someone sees all of the foods that you can’t eat during Whole30, the next question is always, “So what can I eat then?” My personal experience with this diet provided me an understanding of the kinds of food to go for, and it’s always best understood visually. I wanted to put the meal plan template that Whole30 provides alongside actual examples of foods so the viewer can begin to have an idea of what to expect.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Audience: </a:t>
            </a:r>
            <a:r>
              <a:rPr lang="en-US" sz="1200" dirty="0"/>
              <a:t>The target audience for this presentation is anyone who has never done  Whole30 before and wants to learn more about it. I designed the content in this presentation to cater to someone who might have initial shock once they hear the rules of the program. I know from my own personal experience with Whole30, I originally laughed at the idea and thought it was completely impossible. So, since I didn’t have an actual audience to perform a proper audience analysis, I assumed that many individuals would have a similar mindset to mine. The ideal target audience would be  those who are about to begin the diet. Much of this information is exactly what I would tell a friend if they were about to start, based on my past experience with it.</a:t>
            </a:r>
          </a:p>
          <a:p>
            <a:endParaRPr lang="en-US" dirty="0"/>
          </a:p>
        </p:txBody>
      </p:sp>
      <p:sp>
        <p:nvSpPr>
          <p:cNvPr id="4" name="Slide Number Placeholder 3"/>
          <p:cNvSpPr>
            <a:spLocks noGrp="1"/>
          </p:cNvSpPr>
          <p:nvPr>
            <p:ph type="sldNum" sz="quarter" idx="5"/>
          </p:nvPr>
        </p:nvSpPr>
        <p:spPr/>
        <p:txBody>
          <a:bodyPr/>
          <a:lstStyle/>
          <a:p>
            <a:fld id="{FE134312-6554-4BCF-93CE-3DC619B889EA}" type="slidenum">
              <a:rPr lang="en-US" smtClean="0"/>
              <a:t>18</a:t>
            </a:fld>
            <a:endParaRPr lang="en-US"/>
          </a:p>
        </p:txBody>
      </p:sp>
    </p:spTree>
    <p:extLst>
      <p:ext uri="{BB962C8B-B14F-4D97-AF65-F5344CB8AC3E}">
        <p14:creationId xmlns:p14="http://schemas.microsoft.com/office/powerpoint/2010/main" val="4075446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E134312-6554-4BCF-93CE-3DC619B889EA}" type="slidenum">
              <a:rPr lang="en-US" smtClean="0"/>
              <a:t>19</a:t>
            </a:fld>
            <a:endParaRPr lang="en-US"/>
          </a:p>
        </p:txBody>
      </p:sp>
    </p:spTree>
    <p:extLst>
      <p:ext uri="{BB962C8B-B14F-4D97-AF65-F5344CB8AC3E}">
        <p14:creationId xmlns:p14="http://schemas.microsoft.com/office/powerpoint/2010/main" val="123440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gist of the diet is that you avoid processed foods, and turn to whole foods, but it’s so much more than that. You remove typical problematic food groups from your diet for 30 days, then you reintroduce them one at a time and observe their effects on your body. It’s not a diet, but more of a little self-experiment to learn how your body reacts to certain foods. </a:t>
            </a:r>
          </a:p>
          <a:p>
            <a:endParaRPr lang="en-US" dirty="0"/>
          </a:p>
          <a:p>
            <a:r>
              <a:rPr lang="en-US" dirty="0"/>
              <a:t>The thing that makes Whole30 so unique is that you focus on providing your body with the fuel that it needs to be healthy, and make conscious choices about your eating habits. There’s a document that I really like on the Whole30 website called the “Mindset Checklist” and part of it says, the foods I eliminate are not bad, they’re just unknown. If you want to see the rest of the checklist, you can click this icon here. With Whole30, there’s no emphasis on counting calories, labeling foods as ‘bad’ or tracking progress with the scale. </a:t>
            </a:r>
          </a:p>
          <a:p>
            <a:endParaRPr lang="en-US" dirty="0"/>
          </a:p>
          <a:p>
            <a:r>
              <a:rPr lang="en-US" dirty="0"/>
              <a:t>In fact, that’s one of the program rules!</a:t>
            </a:r>
          </a:p>
        </p:txBody>
      </p:sp>
      <p:sp>
        <p:nvSpPr>
          <p:cNvPr id="4" name="Slide Number Placeholder 3"/>
          <p:cNvSpPr>
            <a:spLocks noGrp="1"/>
          </p:cNvSpPr>
          <p:nvPr>
            <p:ph type="sldNum" sz="quarter" idx="5"/>
          </p:nvPr>
        </p:nvSpPr>
        <p:spPr/>
        <p:txBody>
          <a:bodyPr/>
          <a:lstStyle/>
          <a:p>
            <a:fld id="{FE134312-6554-4BCF-93CE-3DC619B889EA}" type="slidenum">
              <a:rPr lang="en-US" smtClean="0"/>
              <a:t>2</a:t>
            </a:fld>
            <a:endParaRPr lang="en-US"/>
          </a:p>
        </p:txBody>
      </p:sp>
    </p:spTree>
    <p:extLst>
      <p:ext uri="{BB962C8B-B14F-4D97-AF65-F5344CB8AC3E}">
        <p14:creationId xmlns:p14="http://schemas.microsoft.com/office/powerpoint/2010/main" val="4243154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E134312-6554-4BCF-93CE-3DC619B889EA}" type="slidenum">
              <a:rPr lang="en-US" smtClean="0"/>
              <a:t>20</a:t>
            </a:fld>
            <a:endParaRPr lang="en-US"/>
          </a:p>
        </p:txBody>
      </p:sp>
    </p:spTree>
    <p:extLst>
      <p:ext uri="{BB962C8B-B14F-4D97-AF65-F5344CB8AC3E}">
        <p14:creationId xmlns:p14="http://schemas.microsoft.com/office/powerpoint/2010/main" val="35501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8 main rules for the program, and two of them are based on mentality. </a:t>
            </a:r>
          </a:p>
          <a:p>
            <a:endParaRPr lang="en-US" dirty="0"/>
          </a:p>
          <a:p>
            <a:r>
              <a:rPr lang="en-US" dirty="0"/>
              <a:t>The first is no daily weigh-ins, and no body measurements - only non-scale victories! Whole30 is not a weight-loss diet, it’s a lifestyle change. During the 30 days of this program, you’re not allowed to track any measurements, instead encouraged to notice changes in your health, like less body aches, less bloating, or better skin. </a:t>
            </a:r>
          </a:p>
          <a:p>
            <a:endParaRPr lang="en-US" dirty="0"/>
          </a:p>
          <a:p>
            <a:r>
              <a:rPr lang="en-US" dirty="0"/>
              <a:t>Another rule of the program is to refrain from creating “cheat” meals that are technically compliant. You’ll see on the next slide all of the non-compliant foods, and then we’ll talk about foods that are permitted with the program. Once you see these lists, it’ll be tempting to want to satisfy your pancake craving with a healthy ‘banana and almond flour’ alternative, but that’s against the rules. Try not to consume baked goods, junk foods, or treats even if they have “approved” ingredients in them. This isn’t the point of Whole30. Finding a way to eat these foods won’t help you break that eating habit, and it’s more likely you’ll just go right back to the real thing after 30 days.</a:t>
            </a:r>
          </a:p>
          <a:p>
            <a:endParaRPr lang="en-US" dirty="0"/>
          </a:p>
          <a:p>
            <a:r>
              <a:rPr lang="en-US" dirty="0"/>
              <a:t>To take a closer look at the program rules, click on this icon in the bottom right. </a:t>
            </a:r>
          </a:p>
        </p:txBody>
      </p:sp>
      <p:sp>
        <p:nvSpPr>
          <p:cNvPr id="4" name="Slide Number Placeholder 3"/>
          <p:cNvSpPr>
            <a:spLocks noGrp="1"/>
          </p:cNvSpPr>
          <p:nvPr>
            <p:ph type="sldNum" sz="quarter" idx="5"/>
          </p:nvPr>
        </p:nvSpPr>
        <p:spPr/>
        <p:txBody>
          <a:bodyPr/>
          <a:lstStyle/>
          <a:p>
            <a:fld id="{FE134312-6554-4BCF-93CE-3DC619B889EA}" type="slidenum">
              <a:rPr lang="en-US" smtClean="0"/>
              <a:t>3</a:t>
            </a:fld>
            <a:endParaRPr lang="en-US"/>
          </a:p>
        </p:txBody>
      </p:sp>
    </p:spTree>
    <p:extLst>
      <p:ext uri="{BB962C8B-B14F-4D97-AF65-F5344CB8AC3E}">
        <p14:creationId xmlns:p14="http://schemas.microsoft.com/office/powerpoint/2010/main" val="879936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remainder of the program rules define the 6 food groups to be eliminated. These are: no sugar, no grains, no dairy, no legumes, no alcohol, and no carrageenan, msg or sulfites. Let’s take a closer look at each of these. </a:t>
            </a:r>
          </a:p>
        </p:txBody>
      </p:sp>
      <p:sp>
        <p:nvSpPr>
          <p:cNvPr id="4" name="Slide Number Placeholder 3"/>
          <p:cNvSpPr>
            <a:spLocks noGrp="1"/>
          </p:cNvSpPr>
          <p:nvPr>
            <p:ph type="sldNum" sz="quarter" idx="5"/>
          </p:nvPr>
        </p:nvSpPr>
        <p:spPr/>
        <p:txBody>
          <a:bodyPr/>
          <a:lstStyle/>
          <a:p>
            <a:fld id="{FE134312-6554-4BCF-93CE-3DC619B889EA}" type="slidenum">
              <a:rPr lang="en-US" smtClean="0"/>
              <a:t>4</a:t>
            </a:fld>
            <a:endParaRPr lang="en-US"/>
          </a:p>
        </p:txBody>
      </p:sp>
    </p:spTree>
    <p:extLst>
      <p:ext uri="{BB962C8B-B14F-4D97-AF65-F5344CB8AC3E}">
        <p14:creationId xmlns:p14="http://schemas.microsoft.com/office/powerpoint/2010/main" val="203560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Whole30 you can’t have any added sugar; natural, or artificial. So this includes regular sugar, brown sugar, honey, stevia, </a:t>
            </a:r>
            <a:r>
              <a:rPr lang="en-US" dirty="0" err="1"/>
              <a:t>splenda</a:t>
            </a:r>
            <a:r>
              <a:rPr lang="en-US" dirty="0"/>
              <a:t>, maple syrup - any kind of sugar is out. I think sugar is the most difficult to eliminate from the diet, just because it’s hidden in so many things. Which means you’re going to have to become familiar with reading the ingredients label on everything you buy. </a:t>
            </a:r>
          </a:p>
          <a:p>
            <a:endParaRPr lang="en-US" dirty="0"/>
          </a:p>
          <a:p>
            <a:r>
              <a:rPr lang="en-US" dirty="0"/>
              <a:t>(click) There’s a great document from the Whole30 website called “Practice your Label Reading.” If you want to take a look at it, use the magnifying glass icon to link to it. It lists all of these tricky words to look for that are just another type of sugar like high fructose corn syrup, glucose, maltose, ribose, sorbitol, sucralose. </a:t>
            </a:r>
          </a:p>
          <a:p>
            <a:endParaRPr lang="en-US" dirty="0"/>
          </a:p>
          <a:p>
            <a:r>
              <a:rPr lang="en-US" dirty="0"/>
              <a:t>(click) The makers of Whole30 understand that we live in a complex world of food, so there are some exceptions for these eliminated food groups. In this case, you are allowed the natural sugar that comes from fruit, so you can use fruit juice as a sweetener. </a:t>
            </a:r>
          </a:p>
        </p:txBody>
      </p:sp>
      <p:sp>
        <p:nvSpPr>
          <p:cNvPr id="4" name="Slide Number Placeholder 3"/>
          <p:cNvSpPr>
            <a:spLocks noGrp="1"/>
          </p:cNvSpPr>
          <p:nvPr>
            <p:ph type="sldNum" sz="quarter" idx="5"/>
          </p:nvPr>
        </p:nvSpPr>
        <p:spPr/>
        <p:txBody>
          <a:bodyPr/>
          <a:lstStyle/>
          <a:p>
            <a:fld id="{FE134312-6554-4BCF-93CE-3DC619B889EA}" type="slidenum">
              <a:rPr lang="en-US" smtClean="0"/>
              <a:t>5</a:t>
            </a:fld>
            <a:endParaRPr lang="en-US"/>
          </a:p>
        </p:txBody>
      </p:sp>
    </p:spTree>
    <p:extLst>
      <p:ext uri="{BB962C8B-B14F-4D97-AF65-F5344CB8AC3E}">
        <p14:creationId xmlns:p14="http://schemas.microsoft.com/office/powerpoint/2010/main" val="176020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eliminated food group for Whole30 is grains. Including gluten-free. So, no wheat, rye, barley, oats, corn, rice, or grain ingredients like that. This list is not all-inclusive, but it should give you an idea of the category of grains. </a:t>
            </a:r>
          </a:p>
          <a:p>
            <a:endParaRPr lang="en-US" dirty="0"/>
          </a:p>
          <a:p>
            <a:r>
              <a:rPr lang="en-US" dirty="0"/>
              <a:t>(click) In terms of foods, this means no bread, no crackers, cereal, bagels, waffles, tortilla chips, pasta, etc. </a:t>
            </a:r>
          </a:p>
          <a:p>
            <a:endParaRPr lang="en-US" dirty="0"/>
          </a:p>
          <a:p>
            <a:r>
              <a:rPr lang="en-US" dirty="0"/>
              <a:t>(click) There are a lot of foods with grains, so always check your ingredients label. Other than the obvious words like wheat, starch, and flour, these are some other ingredients that indicate grains. Sorghum is one I see often. Also notice wheat bran and wheat germ. </a:t>
            </a:r>
          </a:p>
          <a:p>
            <a:endParaRPr lang="en-US" dirty="0"/>
          </a:p>
          <a:p>
            <a:r>
              <a:rPr lang="en-US" dirty="0"/>
              <a:t>(click) The exceptions for the grains category are vinegar and botanical extracts. Additionally, you’re permitted to have sesame oil and canola oil but in very limited quantities. </a:t>
            </a:r>
          </a:p>
        </p:txBody>
      </p:sp>
      <p:sp>
        <p:nvSpPr>
          <p:cNvPr id="4" name="Slide Number Placeholder 3"/>
          <p:cNvSpPr>
            <a:spLocks noGrp="1"/>
          </p:cNvSpPr>
          <p:nvPr>
            <p:ph type="sldNum" sz="quarter" idx="5"/>
          </p:nvPr>
        </p:nvSpPr>
        <p:spPr/>
        <p:txBody>
          <a:bodyPr/>
          <a:lstStyle/>
          <a:p>
            <a:fld id="{FE134312-6554-4BCF-93CE-3DC619B889EA}" type="slidenum">
              <a:rPr lang="en-US" smtClean="0"/>
              <a:t>6</a:t>
            </a:fld>
            <a:endParaRPr lang="en-US"/>
          </a:p>
        </p:txBody>
      </p:sp>
    </p:spTree>
    <p:extLst>
      <p:ext uri="{BB962C8B-B14F-4D97-AF65-F5344CB8AC3E}">
        <p14:creationId xmlns:p14="http://schemas.microsoft.com/office/powerpoint/2010/main" val="2028235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no dairy: including cow, goat, and sheep’s milk. No cheeses, butter, or creams. So in terms of food, this means no ice cream, no cream sauces, no yogurt, and no coffee creamer. </a:t>
            </a:r>
          </a:p>
          <a:p>
            <a:endParaRPr lang="en-US" dirty="0"/>
          </a:p>
          <a:p>
            <a:r>
              <a:rPr lang="en-US" dirty="0"/>
              <a:t>(click) Again, the list here is not all-inclusive, so be sure to check your labels. It won’t be enough just to check for dairy under the allergens part of the food label. Here is a list of ingredients to look for that indicate a presence of dairy. </a:t>
            </a:r>
          </a:p>
          <a:p>
            <a:endParaRPr lang="en-US" dirty="0"/>
          </a:p>
          <a:p>
            <a:r>
              <a:rPr lang="en-US" dirty="0"/>
              <a:t>(click) Exceptions to this program rule are ghee and clarified butter. From personal experience, ghee is just as good if not better than regular butter. </a:t>
            </a:r>
          </a:p>
        </p:txBody>
      </p:sp>
      <p:sp>
        <p:nvSpPr>
          <p:cNvPr id="4" name="Slide Number Placeholder 3"/>
          <p:cNvSpPr>
            <a:spLocks noGrp="1"/>
          </p:cNvSpPr>
          <p:nvPr>
            <p:ph type="sldNum" sz="quarter" idx="5"/>
          </p:nvPr>
        </p:nvSpPr>
        <p:spPr/>
        <p:txBody>
          <a:bodyPr/>
          <a:lstStyle/>
          <a:p>
            <a:fld id="{FE134312-6554-4BCF-93CE-3DC619B889EA}" type="slidenum">
              <a:rPr lang="en-US" smtClean="0"/>
              <a:t>7</a:t>
            </a:fld>
            <a:endParaRPr lang="en-US"/>
          </a:p>
        </p:txBody>
      </p:sp>
    </p:spTree>
    <p:extLst>
      <p:ext uri="{BB962C8B-B14F-4D97-AF65-F5344CB8AC3E}">
        <p14:creationId xmlns:p14="http://schemas.microsoft.com/office/powerpoint/2010/main" val="1971895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program rule for Whole30 is no legumes. Though these foods are usually considered healthy by most people, they commonly cause inflammatory issues, so it’s good to check their effect on you individually. This includes all types of beans, lentils and chickpeas, peanuts, and all forms of soy. </a:t>
            </a:r>
          </a:p>
          <a:p>
            <a:endParaRPr lang="en-US" dirty="0"/>
          </a:p>
          <a:p>
            <a:r>
              <a:rPr lang="en-US" dirty="0"/>
              <a:t>(click) It won’t be enough to just look for soy or sesame under the allergens part of the ingredients list. Here’s a list of some ingredients that contain legumes that you should be on the lookout for. </a:t>
            </a:r>
          </a:p>
          <a:p>
            <a:endParaRPr lang="en-US" dirty="0"/>
          </a:p>
          <a:p>
            <a:r>
              <a:rPr lang="en-US" dirty="0"/>
              <a:t>(click) There are some pretty nice exceptions for this food group. You are allowed to eat green beans, snow peas, sugar snap peas, and coconut aminos. </a:t>
            </a:r>
          </a:p>
        </p:txBody>
      </p:sp>
      <p:sp>
        <p:nvSpPr>
          <p:cNvPr id="4" name="Slide Number Placeholder 3"/>
          <p:cNvSpPr>
            <a:spLocks noGrp="1"/>
          </p:cNvSpPr>
          <p:nvPr>
            <p:ph type="sldNum" sz="quarter" idx="5"/>
          </p:nvPr>
        </p:nvSpPr>
        <p:spPr/>
        <p:txBody>
          <a:bodyPr/>
          <a:lstStyle/>
          <a:p>
            <a:fld id="{FE134312-6554-4BCF-93CE-3DC619B889EA}" type="slidenum">
              <a:rPr lang="en-US" smtClean="0"/>
              <a:t>8</a:t>
            </a:fld>
            <a:endParaRPr lang="en-US"/>
          </a:p>
        </p:txBody>
      </p:sp>
    </p:spTree>
    <p:extLst>
      <p:ext uri="{BB962C8B-B14F-4D97-AF65-F5344CB8AC3E}">
        <p14:creationId xmlns:p14="http://schemas.microsoft.com/office/powerpoint/2010/main" val="2612951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eliminated food group for Whole30 is alcohol. You’re not even allowed to use it in your cooking. Not only are there grains and sugars in some of these beverages, but alcohol generally has an inflammatory effect in the human body. This is why you need to eliminate it for 30 days and then discover how it affects you personally. </a:t>
            </a:r>
          </a:p>
          <a:p>
            <a:endParaRPr lang="en-US" dirty="0"/>
          </a:p>
          <a:p>
            <a:r>
              <a:rPr lang="en-US" dirty="0"/>
              <a:t>The Whole30 rules also state that ideally, no tobacco products during your 30 days either. This is all with the mindset of providing your body with things that it needs to be healthy. </a:t>
            </a:r>
          </a:p>
        </p:txBody>
      </p:sp>
      <p:sp>
        <p:nvSpPr>
          <p:cNvPr id="4" name="Slide Number Placeholder 3"/>
          <p:cNvSpPr>
            <a:spLocks noGrp="1"/>
          </p:cNvSpPr>
          <p:nvPr>
            <p:ph type="sldNum" sz="quarter" idx="5"/>
          </p:nvPr>
        </p:nvSpPr>
        <p:spPr/>
        <p:txBody>
          <a:bodyPr/>
          <a:lstStyle/>
          <a:p>
            <a:fld id="{FE134312-6554-4BCF-93CE-3DC619B889EA}" type="slidenum">
              <a:rPr lang="en-US" smtClean="0"/>
              <a:t>9</a:t>
            </a:fld>
            <a:endParaRPr lang="en-US"/>
          </a:p>
        </p:txBody>
      </p:sp>
    </p:spTree>
    <p:extLst>
      <p:ext uri="{BB962C8B-B14F-4D97-AF65-F5344CB8AC3E}">
        <p14:creationId xmlns:p14="http://schemas.microsoft.com/office/powerpoint/2010/main" val="156080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3/10/2022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chemeClr val="accent5"/>
                </a:solidFill>
              </a:defRPr>
            </a:lvl1pPr>
          </a:lstStyle>
          <a:p>
            <a:r>
              <a:rPr lang="en-US" dirty="0"/>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3/10/2022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8" y="5032564"/>
            <a:ext cx="8068386" cy="986266"/>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chemeClr val="accent5"/>
                </a:solidFill>
              </a:defRPr>
            </a:lvl1pPr>
          </a:lstStyle>
          <a:p>
            <a:r>
              <a:rPr lang="en-US" dirty="0"/>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3/10/2022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99783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7186873" y="1"/>
            <a:ext cx="19604591" cy="1019954"/>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0081" y="767324"/>
            <a:ext cx="5834962" cy="485997"/>
          </a:xfrm>
        </p:spPr>
        <p:txBody>
          <a:bodyPr anchor="b">
            <a:normAutofit/>
          </a:bodyPr>
          <a:lstStyle>
            <a:lvl1pPr algn="l">
              <a:defRPr sz="2400" b="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3/10/2022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49353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3/10/2022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3/10/2022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3/10/2022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088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5882185"/>
            <a:ext cx="12192000" cy="975815"/>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49044" y="5076163"/>
            <a:ext cx="10993549" cy="1475013"/>
          </a:xfrm>
          <a:effectLst/>
        </p:spPr>
        <p:txBody>
          <a:bodyPr anchor="b">
            <a:normAutofit/>
          </a:bodyPr>
          <a:lstStyle>
            <a:lvl1pPr>
              <a:defRPr sz="360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3/10/2022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Rectangle 10">
            <a:extLst>
              <a:ext uri="{FF2B5EF4-FFF2-40B4-BE49-F238E27FC236}">
                <a16:creationId xmlns:a16="http://schemas.microsoft.com/office/drawing/2014/main" id="{E64207A0-5CA3-451D-8865-78E140973CF8}"/>
              </a:ext>
            </a:extLst>
          </p:cNvPr>
          <p:cNvSpPr/>
          <p:nvPr userDrawn="1"/>
        </p:nvSpPr>
        <p:spPr>
          <a:xfrm>
            <a:off x="1490662" y="3250099"/>
            <a:ext cx="2743200" cy="94997"/>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C4B0CE0E-97D2-490A-9D34-36EFC921F857}"/>
              </a:ext>
            </a:extLst>
          </p:cNvPr>
          <p:cNvSpPr/>
          <p:nvPr userDrawn="1"/>
        </p:nvSpPr>
        <p:spPr>
          <a:xfrm>
            <a:off x="7591431" y="3246542"/>
            <a:ext cx="2743200" cy="98554"/>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F6798A8-161F-437E-ABF3-CDC93C4A6CA1}"/>
              </a:ext>
            </a:extLst>
          </p:cNvPr>
          <p:cNvSpPr/>
          <p:nvPr userDrawn="1"/>
        </p:nvSpPr>
        <p:spPr>
          <a:xfrm>
            <a:off x="4541046" y="3250099"/>
            <a:ext cx="2743200" cy="91440"/>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74C25F4-3644-40CF-9DDB-B7375C20AF62}"/>
              </a:ext>
            </a:extLst>
          </p:cNvPr>
          <p:cNvSpPr/>
          <p:nvPr userDrawn="1"/>
        </p:nvSpPr>
        <p:spPr>
          <a:xfrm>
            <a:off x="1490662" y="430492"/>
            <a:ext cx="2743200" cy="94997"/>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B0944FEF-8D6B-4B0B-944B-E45B793389B6}"/>
              </a:ext>
            </a:extLst>
          </p:cNvPr>
          <p:cNvSpPr/>
          <p:nvPr userDrawn="1"/>
        </p:nvSpPr>
        <p:spPr>
          <a:xfrm>
            <a:off x="7591431" y="426935"/>
            <a:ext cx="2743200" cy="98554"/>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6CFEC5B5-6410-4670-B061-0BEC7EB5B6DC}"/>
              </a:ext>
            </a:extLst>
          </p:cNvPr>
          <p:cNvSpPr/>
          <p:nvPr userDrawn="1"/>
        </p:nvSpPr>
        <p:spPr>
          <a:xfrm>
            <a:off x="4541046" y="430492"/>
            <a:ext cx="2743200" cy="91440"/>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05932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3/10/2022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98016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0" y="6073253"/>
            <a:ext cx="12192000" cy="784747"/>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3/10/2022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254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1566407"/>
            <a:ext cx="12192000" cy="5291593"/>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49044" y="5076163"/>
            <a:ext cx="10993549" cy="1475013"/>
          </a:xfrm>
          <a:effectLst/>
        </p:spPr>
        <p:txBody>
          <a:bodyPr anchor="b">
            <a:normAutofit/>
          </a:bodyPr>
          <a:lstStyle>
            <a:lvl1pPr>
              <a:defRPr sz="360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3/10/2022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Rectangle 10">
            <a:extLst>
              <a:ext uri="{FF2B5EF4-FFF2-40B4-BE49-F238E27FC236}">
                <a16:creationId xmlns:a16="http://schemas.microsoft.com/office/drawing/2014/main" id="{E64207A0-5CA3-451D-8865-78E140973CF8}"/>
              </a:ext>
            </a:extLst>
          </p:cNvPr>
          <p:cNvSpPr/>
          <p:nvPr userDrawn="1"/>
        </p:nvSpPr>
        <p:spPr>
          <a:xfrm>
            <a:off x="449044" y="3250099"/>
            <a:ext cx="3703320" cy="94997"/>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C4B0CE0E-97D2-490A-9D34-36EFC921F857}"/>
              </a:ext>
            </a:extLst>
          </p:cNvPr>
          <p:cNvSpPr/>
          <p:nvPr userDrawn="1"/>
        </p:nvSpPr>
        <p:spPr>
          <a:xfrm>
            <a:off x="8044657" y="3246542"/>
            <a:ext cx="3703320" cy="98554"/>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F6798A8-161F-437E-ABF3-CDC93C4A6CA1}"/>
              </a:ext>
            </a:extLst>
          </p:cNvPr>
          <p:cNvSpPr/>
          <p:nvPr userDrawn="1"/>
        </p:nvSpPr>
        <p:spPr>
          <a:xfrm>
            <a:off x="4244340" y="3250099"/>
            <a:ext cx="3703320" cy="91440"/>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46144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8" name="Rectangle 7"/>
          <p:cNvSpPr>
            <a:spLocks noChangeAspect="1"/>
          </p:cNvSpPr>
          <p:nvPr/>
        </p:nvSpPr>
        <p:spPr>
          <a:xfrm>
            <a:off x="0" y="0"/>
            <a:ext cx="2586251" cy="6858000"/>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3521" y="68961"/>
            <a:ext cx="4018103" cy="1986981"/>
          </a:xfrm>
        </p:spPr>
        <p:txBody>
          <a:bodyPr anchor="ctr">
            <a:normAutofit/>
          </a:bodyPr>
          <a:lstStyle>
            <a:lvl1pPr algn="l">
              <a:defRPr sz="3600" b="0" cap="all">
                <a:solidFill>
                  <a:schemeClr val="accent1"/>
                </a:solidFill>
              </a:defRPr>
            </a:lvl1pPr>
          </a:lstStyle>
          <a:p>
            <a:r>
              <a:rPr lang="en-US" dirty="0"/>
              <a:t>Click to edit Master title style</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3/10/2022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9249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8" name="Rectangle 7"/>
          <p:cNvSpPr>
            <a:spLocks noChangeAspect="1"/>
          </p:cNvSpPr>
          <p:nvPr/>
        </p:nvSpPr>
        <p:spPr>
          <a:xfrm>
            <a:off x="0" y="1"/>
            <a:ext cx="12192000" cy="3259476"/>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3/10/2022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61672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1350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2136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51655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63377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chemeClr val="accent5"/>
                </a:solidFill>
              </a:defRPr>
            </a:lvl1pPr>
          </a:lstStyle>
          <a:p>
            <a:r>
              <a:rPr lang="en-US" dirty="0"/>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3/10/2022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5135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11301160" cy="818247"/>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0081" y="767324"/>
            <a:ext cx="5834962" cy="485997"/>
          </a:xfrm>
        </p:spPr>
        <p:txBody>
          <a:bodyPr anchor="b">
            <a:normAutofit/>
          </a:bodyPr>
          <a:lstStyle>
            <a:lvl1pPr algn="l">
              <a:defRPr sz="2400" b="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3/10/2022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71304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3/10/2022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006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30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3/10/2022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116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3/10/2022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865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3/10/2022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8" name="Rectangle 7"/>
          <p:cNvSpPr>
            <a:spLocks noChangeAspect="1"/>
          </p:cNvSpPr>
          <p:nvPr/>
        </p:nvSpPr>
        <p:spPr>
          <a:xfrm>
            <a:off x="0" y="1"/>
            <a:ext cx="12192000" cy="738962"/>
          </a:xfrm>
          <a:prstGeom prst="rect">
            <a:avLst/>
          </a:prstGeom>
          <a:solidFill>
            <a:srgbClr val="26262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3/10/2022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2112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3/10/2022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978116" y="95694"/>
            <a:ext cx="767349" cy="409354"/>
          </a:xfrm>
          <a:prstGeom prst="rect">
            <a:avLst/>
          </a:prstGeom>
        </p:spPr>
        <p:txBody>
          <a:bodyPr vert="horz" lIns="91440" tIns="45720" rIns="91440" bIns="45720" rtlCol="0" anchor="ctr"/>
          <a:lstStyle>
            <a:lvl1pPr algn="r">
              <a:defRPr sz="900">
                <a:solidFill>
                  <a:schemeClr val="accent1">
                    <a:lumMod val="60000"/>
                    <a:lumOff val="40000"/>
                  </a:schemeClr>
                </a:solidFill>
                <a:latin typeface="Myriad Pro SemiCond" panose="020B0503030403020204" pitchFamily="34" charset="0"/>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88"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90" r:id="rId11"/>
    <p:sldLayoutId id="2147483672" r:id="rId12"/>
    <p:sldLayoutId id="2147483669" r:id="rId13"/>
    <p:sldLayoutId id="2147483670" r:id="rId14"/>
    <p:sldLayoutId id="2147483671" r:id="rId15"/>
  </p:sldLayoutIdLst>
  <p:hf sldNum="0" hdr="0" ftr="0" dt="0"/>
  <p:txStyles>
    <p:titleStyle>
      <a:lvl1pPr algn="l" defTabSz="457200" rtl="0" eaLnBrk="1" latinLnBrk="0" hangingPunct="1">
        <a:lnSpc>
          <a:spcPct val="100000"/>
        </a:lnSpc>
        <a:spcBef>
          <a:spcPct val="0"/>
        </a:spcBef>
        <a:buNone/>
        <a:defRPr sz="3600" b="0" kern="1200" cap="all">
          <a:solidFill>
            <a:schemeClr val="bg2"/>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rgbClr val="FFFFFF"/>
          </a:solidFill>
          <a:latin typeface="Myriad Pro SemiCond" panose="020B0503030403020204" pitchFamily="34" charset="0"/>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rgbClr val="FFFFFF"/>
          </a:solidFill>
          <a:latin typeface="Myriad Pro SemiCond" panose="020B0503030403020204" pitchFamily="34" charset="0"/>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rgbClr val="FFFFFF"/>
          </a:solidFill>
          <a:latin typeface="Myriad Pro SemiCond" panose="020B0503030403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rgbClr val="FFFFFF"/>
          </a:solidFill>
          <a:latin typeface="Myriad Pro SemiCond" panose="020B0503030403020204" pitchFamily="34" charset="0"/>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rgbClr val="FFFFFF"/>
          </a:solidFill>
          <a:latin typeface="Myriad Pro SemiCond" panose="020B0503030403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3/10/2022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978116" y="95694"/>
            <a:ext cx="767349" cy="409354"/>
          </a:xfrm>
          <a:prstGeom prst="rect">
            <a:avLst/>
          </a:prstGeom>
        </p:spPr>
        <p:txBody>
          <a:bodyPr vert="horz" lIns="91440" tIns="45720" rIns="91440" bIns="45720" rtlCol="0" anchor="ctr"/>
          <a:lstStyle>
            <a:lvl1pPr algn="r">
              <a:defRPr sz="900">
                <a:solidFill>
                  <a:schemeClr val="accent1">
                    <a:lumMod val="60000"/>
                    <a:lumOff val="40000"/>
                  </a:schemeClr>
                </a:solidFill>
                <a:latin typeface="Myriad Pro SemiCond" panose="020B0503030403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37643860"/>
      </p:ext>
    </p:extLst>
  </p:cSld>
  <p:clrMap bg1="lt1" tx1="dk1" bg2="lt2" tx2="dk2" accent1="accent1" accent2="accent2" accent3="accent3" accent4="accent4" accent5="accent5" accent6="accent6" hlink="hlink" folHlink="folHlink"/>
  <p:sldLayoutIdLst>
    <p:sldLayoutId id="2147483675" r:id="rId1"/>
    <p:sldLayoutId id="2147483689" r:id="rId2"/>
    <p:sldLayoutId id="2147483676" r:id="rId3"/>
    <p:sldLayoutId id="2147483677" r:id="rId4"/>
    <p:sldLayoutId id="2147483691"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sldNum="0" hdr="0" ftr="0" dt="0"/>
  <p:txStyles>
    <p:titleStyle>
      <a:lvl1pPr algn="l" defTabSz="457200" rtl="0" eaLnBrk="1" latinLnBrk="0" hangingPunct="1">
        <a:lnSpc>
          <a:spcPct val="100000"/>
        </a:lnSpc>
        <a:spcBef>
          <a:spcPct val="0"/>
        </a:spcBef>
        <a:buNone/>
        <a:defRPr sz="3600" b="0" kern="1200" cap="all">
          <a:solidFill>
            <a:schemeClr val="bg2"/>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rgbClr val="FFFFFF"/>
          </a:solidFill>
          <a:latin typeface="Myriad Pro SemiCond" panose="020B0503030403020204" pitchFamily="34" charset="0"/>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rgbClr val="FFFFFF"/>
          </a:solidFill>
          <a:latin typeface="Myriad Pro SemiCond" panose="020B0503030403020204" pitchFamily="34" charset="0"/>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rgbClr val="FFFFFF"/>
          </a:solidFill>
          <a:latin typeface="Myriad Pro SemiCond" panose="020B0503030403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rgbClr val="FFFFFF"/>
          </a:solidFill>
          <a:latin typeface="Myriad Pro SemiCond" panose="020B0503030403020204" pitchFamily="34" charset="0"/>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rgbClr val="FFFFFF"/>
          </a:solidFill>
          <a:latin typeface="Myriad Pro SemiCond" panose="020B0503030403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hole30.com/downloads/official-whole30-program-rules.pdf"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whole30.com/downloads/whole30-meal-planning.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whole30.com/downloads/whole30-meal-planning.pdf"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hyperlink" Target="https://whole30.com/downloads/whole30-meal-planning.pdf" TargetMode="Externa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hyperlink" Target="https://whole30.com/downloads/seasonal-produce.pdf" TargetMode="External"/><Relationship Id="rId9" Type="http://schemas.openxmlformats.org/officeDocument/2006/relationships/image" Target="../media/image19.sv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hyperlink" Target="https://whole30.com/downloads/whole30-meal-planning.pdf"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hyperlink" Target="https://whole30.com/downloads/seasonal-produce.pdf" TargetMode="External"/><Relationship Id="rId9" Type="http://schemas.openxmlformats.org/officeDocument/2006/relationships/image" Target="../media/image19.sv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hyperlink" Target="https://whole30.com/downloads/whole30-meal-planning.pdf" TargetMode="External"/><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hyperlink" Target="https://whole30.com/downloads/seasonal-produce.pdf" TargetMode="External"/><Relationship Id="rId9"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sv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hyperlink" Target="https://whole30.com/" TargetMode="Externa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hyperlink" Target="https://www.xtend-life.com/blogs/supplement-ingredients/carrageenan"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my.clevelandclinic.org/health/articles/11323-sulfite-sensitivity#:~:text=Sulfites%20are%20chemicals%20used%20as,as%20a%20variety%20of%20medication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hyperlink" Target="https://whole30.com/wp-content/uploads/2020/04/Whole30-Mindset-Checklist.pdf" TargetMode="Externa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hyperlink" Target="https://whole30.com/downloads/official-whole30-program-rules.pdf" TargetMode="Externa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hole30.com/downloads/official-whole30-program-rules.pdf" TargetMode="External"/><Relationship Id="rId3" Type="http://schemas.openxmlformats.org/officeDocument/2006/relationships/slide" Target="slide9.xml"/><Relationship Id="rId7" Type="http://schemas.openxmlformats.org/officeDocument/2006/relationships/slide" Target="slide6.xml"/><Relationship Id="rId12" Type="http://schemas.openxmlformats.org/officeDocument/2006/relationships/image" Target="../media/image13.png"/><Relationship Id="rId17" Type="http://schemas.openxmlformats.org/officeDocument/2006/relationships/image" Target="../media/image14.png"/><Relationship Id="rId2" Type="http://schemas.openxmlformats.org/officeDocument/2006/relationships/notesSlide" Target="../notesSlides/notesSlide4.xml"/><Relationship Id="rId16" Type="http://schemas.openxmlformats.org/officeDocument/2006/relationships/slide" Target="slide10.xml"/><Relationship Id="rId1" Type="http://schemas.openxmlformats.org/officeDocument/2006/relationships/slideLayout" Target="../slideLayouts/slideLayout19.xml"/><Relationship Id="rId6" Type="http://schemas.openxmlformats.org/officeDocument/2006/relationships/image" Target="../media/image10.png"/><Relationship Id="rId11" Type="http://schemas.openxmlformats.org/officeDocument/2006/relationships/slide" Target="slide5.xml"/><Relationship Id="rId5" Type="http://schemas.openxmlformats.org/officeDocument/2006/relationships/slide" Target="slide7.xml"/><Relationship Id="rId15" Type="http://schemas.openxmlformats.org/officeDocument/2006/relationships/image" Target="../media/image6.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slide" Target="slide8.xml"/><Relationship Id="rId1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hole30.com/downloads/official-whole30-program-rules.pdf" TargetMode="External"/><Relationship Id="rId7" Type="http://schemas.openxmlformats.org/officeDocument/2006/relationships/hyperlink" Target="https://whole30.com/downloads/whole30-sugar.pdf"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s://whole30.com/downloads/official-whole30-program-rules.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s://whole30.com/downloads/official-whole30-program-rules.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s://whole30.com/downloads/official-whole30-program-rules.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s://whole30.com/downloads/official-whole30-program-rule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8210059" y="3731799"/>
            <a:ext cx="3511233" cy="2176177"/>
          </a:xfrm>
        </p:spPr>
        <p:txBody>
          <a:bodyPr anchor="ctr">
            <a:normAutofit/>
          </a:bodyPr>
          <a:lstStyle/>
          <a:p>
            <a:r>
              <a:rPr lang="en-US" dirty="0">
                <a:solidFill>
                  <a:schemeClr val="accent3"/>
                </a:solidFill>
              </a:rPr>
              <a:t>Program rules and Meal Planning</a:t>
            </a: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8210059" y="5827273"/>
            <a:ext cx="2140234" cy="573527"/>
          </a:xfrm>
        </p:spPr>
        <p:txBody>
          <a:bodyPr anchor="t">
            <a:normAutofit/>
          </a:bodyPr>
          <a:lstStyle/>
          <a:p>
            <a:r>
              <a:rPr lang="en-US" sz="2000" b="1" dirty="0">
                <a:solidFill>
                  <a:schemeClr val="accent1">
                    <a:lumMod val="60000"/>
                    <a:lumOff val="40000"/>
                  </a:schemeClr>
                </a:solidFill>
              </a:rPr>
              <a:t>Kira Elma</a:t>
            </a:r>
          </a:p>
        </p:txBody>
      </p:sp>
      <p:pic>
        <p:nvPicPr>
          <p:cNvPr id="5" name="Picture 4" descr="A bowl of oranges ">
            <a:extLst>
              <a:ext uri="{FF2B5EF4-FFF2-40B4-BE49-F238E27FC236}">
                <a16:creationId xmlns:a16="http://schemas.microsoft.com/office/drawing/2014/main" id="{46FD3043-02B3-4F91-A2CB-FF01D76F3FD5}"/>
              </a:ext>
            </a:extLst>
          </p:cNvPr>
          <p:cNvPicPr>
            <a:picLocks noChangeAspect="1"/>
          </p:cNvPicPr>
          <p:nvPr/>
        </p:nvPicPr>
        <p:blipFill rotWithShape="1">
          <a:blip r:embed="rId3">
            <a:extLst>
              <a:ext uri="{28A0092B-C50C-407E-A947-70E740481C1C}">
                <a14:useLocalDpi xmlns:a14="http://schemas.microsoft.com/office/drawing/2010/main" val="0"/>
              </a:ext>
            </a:extLst>
          </a:blip>
          <a:srcRect r="-1" b="-1"/>
          <a:stretch/>
        </p:blipFill>
        <p:spPr>
          <a:xfrm>
            <a:off x="20" y="10"/>
            <a:ext cx="7537685" cy="6857990"/>
          </a:xfrm>
          <a:prstGeom prst="rect">
            <a:avLst/>
          </a:prstGeom>
        </p:spPr>
      </p:pic>
      <p:sp>
        <p:nvSpPr>
          <p:cNvPr id="32" name="Rectangle 3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a:extLst>
              <a:ext uri="{FF2B5EF4-FFF2-40B4-BE49-F238E27FC236}">
                <a16:creationId xmlns:a16="http://schemas.microsoft.com/office/drawing/2014/main" id="{7EAA6390-4242-4FCE-B007-5EE7835AB264}"/>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Lst>
          </a:blip>
          <a:stretch>
            <a:fillRect/>
          </a:stretch>
        </p:blipFill>
        <p:spPr>
          <a:xfrm>
            <a:off x="8210059" y="502919"/>
            <a:ext cx="3309583" cy="3309583"/>
          </a:xfrm>
          <a:prstGeom prst="rect">
            <a:avLst/>
          </a:prstGeom>
        </p:spPr>
      </p:pic>
    </p:spTree>
    <p:extLst>
      <p:ext uri="{BB962C8B-B14F-4D97-AF65-F5344CB8AC3E}">
        <p14:creationId xmlns:p14="http://schemas.microsoft.com/office/powerpoint/2010/main" val="6748736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7176361-8DC7-4831-BCDF-C35A27462E8D}"/>
              </a:ext>
            </a:extLst>
          </p:cNvPr>
          <p:cNvSpPr/>
          <p:nvPr/>
        </p:nvSpPr>
        <p:spPr>
          <a:xfrm>
            <a:off x="1130" y="694901"/>
            <a:ext cx="8434316" cy="2034163"/>
          </a:xfrm>
          <a:prstGeom prst="rect">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F4F780-B6CD-470B-8570-D71E7F97FB3D}"/>
              </a:ext>
            </a:extLst>
          </p:cNvPr>
          <p:cNvSpPr/>
          <p:nvPr/>
        </p:nvSpPr>
        <p:spPr>
          <a:xfrm>
            <a:off x="8737073" y="278311"/>
            <a:ext cx="3023352" cy="457716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BAE687-FD74-47CC-8981-F4C47A383BEE}"/>
              </a:ext>
            </a:extLst>
          </p:cNvPr>
          <p:cNvSpPr>
            <a:spLocks noGrp="1"/>
          </p:cNvSpPr>
          <p:nvPr>
            <p:ph type="title"/>
          </p:nvPr>
        </p:nvSpPr>
        <p:spPr>
          <a:xfrm>
            <a:off x="719918" y="5828868"/>
            <a:ext cx="1763419" cy="924768"/>
          </a:xfrm>
        </p:spPr>
        <p:txBody>
          <a:bodyPr>
            <a:normAutofit/>
          </a:bodyPr>
          <a:lstStyle/>
          <a:p>
            <a:pPr>
              <a:lnSpc>
                <a:spcPts val="2500"/>
              </a:lnSpc>
            </a:pPr>
            <a:r>
              <a:rPr lang="en-US" sz="2800" dirty="0">
                <a:solidFill>
                  <a:schemeClr val="accent1">
                    <a:lumMod val="75000"/>
                  </a:schemeClr>
                </a:solidFill>
              </a:rPr>
              <a:t>Program Rules</a:t>
            </a:r>
          </a:p>
        </p:txBody>
      </p:sp>
      <p:sp>
        <p:nvSpPr>
          <p:cNvPr id="13" name="Text Placeholder 6">
            <a:extLst>
              <a:ext uri="{FF2B5EF4-FFF2-40B4-BE49-F238E27FC236}">
                <a16:creationId xmlns:a16="http://schemas.microsoft.com/office/drawing/2014/main" id="{FB33BFD3-E819-4DEA-9452-BF90F4FBAE19}"/>
              </a:ext>
            </a:extLst>
          </p:cNvPr>
          <p:cNvSpPr txBox="1">
            <a:spLocks/>
          </p:cNvSpPr>
          <p:nvPr/>
        </p:nvSpPr>
        <p:spPr>
          <a:xfrm>
            <a:off x="324924" y="1000345"/>
            <a:ext cx="2587705" cy="1140468"/>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3200" b="1" dirty="0">
                <a:solidFill>
                  <a:schemeClr val="bg2"/>
                </a:solidFill>
              </a:rPr>
              <a:t>None of these:</a:t>
            </a:r>
          </a:p>
        </p:txBody>
      </p:sp>
      <p:cxnSp>
        <p:nvCxnSpPr>
          <p:cNvPr id="6" name="Straight Connector 5">
            <a:extLst>
              <a:ext uri="{FF2B5EF4-FFF2-40B4-BE49-F238E27FC236}">
                <a16:creationId xmlns:a16="http://schemas.microsoft.com/office/drawing/2014/main" id="{C287BA6E-CFA6-4112-A5E0-67A998921587}"/>
              </a:ext>
            </a:extLst>
          </p:cNvPr>
          <p:cNvCxnSpPr>
            <a:cxnSpLocks/>
          </p:cNvCxnSpPr>
          <p:nvPr/>
        </p:nvCxnSpPr>
        <p:spPr>
          <a:xfrm>
            <a:off x="423080" y="2242117"/>
            <a:ext cx="62097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31C717EA-6533-4E81-9A4D-9850959DDE02}"/>
              </a:ext>
            </a:extLst>
          </p:cNvPr>
          <p:cNvSpPr txBox="1">
            <a:spLocks/>
          </p:cNvSpPr>
          <p:nvPr/>
        </p:nvSpPr>
        <p:spPr>
          <a:xfrm>
            <a:off x="9178474" y="990757"/>
            <a:ext cx="1827605" cy="3588068"/>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400" cap="none" dirty="0">
                <a:solidFill>
                  <a:schemeClr val="accent1">
                    <a:lumMod val="40000"/>
                    <a:lumOff val="60000"/>
                  </a:schemeClr>
                </a:solidFill>
                <a:latin typeface="Myriad Pro Cond" panose="020B0506030403020204" pitchFamily="34" charset="0"/>
              </a:rPr>
              <a:t>Carrageenan</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400" cap="none" dirty="0">
                <a:solidFill>
                  <a:schemeClr val="accent1">
                    <a:lumMod val="40000"/>
                    <a:lumOff val="60000"/>
                  </a:schemeClr>
                </a:solidFill>
                <a:latin typeface="Myriad Pro Cond" panose="020B0506030403020204" pitchFamily="34" charset="0"/>
              </a:rPr>
              <a:t>Monosodium Glutamate</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400" cap="none" dirty="0">
                <a:solidFill>
                  <a:schemeClr val="accent1">
                    <a:lumMod val="40000"/>
                    <a:lumOff val="60000"/>
                  </a:schemeClr>
                </a:solidFill>
                <a:latin typeface="Myriad Pro Cond" panose="020B0506030403020204" pitchFamily="34" charset="0"/>
              </a:rPr>
              <a:t>Sulfur dioxide </a:t>
            </a:r>
            <a:br>
              <a:rPr lang="en-US" sz="1400" cap="none" dirty="0">
                <a:solidFill>
                  <a:schemeClr val="accent1">
                    <a:lumMod val="40000"/>
                    <a:lumOff val="60000"/>
                  </a:schemeClr>
                </a:solidFill>
                <a:latin typeface="Myriad Pro Cond" panose="020B0506030403020204" pitchFamily="34" charset="0"/>
              </a:rPr>
            </a:br>
            <a:r>
              <a:rPr lang="en-US" sz="1400" cap="none" dirty="0">
                <a:solidFill>
                  <a:schemeClr val="accent1">
                    <a:lumMod val="40000"/>
                    <a:lumOff val="60000"/>
                  </a:schemeClr>
                </a:solidFill>
                <a:latin typeface="Myriad Pro Cond" panose="020B0506030403020204" pitchFamily="34" charset="0"/>
              </a:rPr>
              <a:t>(SO</a:t>
            </a:r>
            <a:r>
              <a:rPr lang="en-US" sz="1400" cap="none" baseline="-25000" dirty="0">
                <a:solidFill>
                  <a:schemeClr val="accent1">
                    <a:lumMod val="40000"/>
                    <a:lumOff val="60000"/>
                  </a:schemeClr>
                </a:solidFill>
                <a:latin typeface="Myriad Pro Cond" panose="020B0506030403020204" pitchFamily="34" charset="0"/>
              </a:rPr>
              <a:t>2</a:t>
            </a:r>
            <a:r>
              <a:rPr lang="en-US" sz="1400" cap="none" dirty="0">
                <a:solidFill>
                  <a:schemeClr val="accent1">
                    <a:lumMod val="40000"/>
                    <a:lumOff val="60000"/>
                  </a:schemeClr>
                </a:solidFill>
                <a:latin typeface="Myriad Pro Cond" panose="020B0506030403020204" pitchFamily="34" charset="0"/>
              </a:rPr>
              <a:t>)</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400" cap="none" dirty="0">
                <a:solidFill>
                  <a:schemeClr val="accent1">
                    <a:lumMod val="40000"/>
                    <a:lumOff val="60000"/>
                  </a:schemeClr>
                </a:solidFill>
                <a:latin typeface="Myriad Pro Cond" panose="020B0506030403020204" pitchFamily="34" charset="0"/>
              </a:rPr>
              <a:t>Sodium bisulfite </a:t>
            </a:r>
            <a:br>
              <a:rPr lang="en-US" sz="1400" cap="none" dirty="0">
                <a:solidFill>
                  <a:schemeClr val="accent1">
                    <a:lumMod val="40000"/>
                    <a:lumOff val="60000"/>
                  </a:schemeClr>
                </a:solidFill>
                <a:latin typeface="Myriad Pro Cond" panose="020B0506030403020204" pitchFamily="34" charset="0"/>
              </a:rPr>
            </a:br>
            <a:r>
              <a:rPr lang="en-US" sz="1400" cap="none" dirty="0">
                <a:solidFill>
                  <a:schemeClr val="accent1">
                    <a:lumMod val="40000"/>
                    <a:lumOff val="60000"/>
                  </a:schemeClr>
                </a:solidFill>
                <a:latin typeface="Myriad Pro Cond" panose="020B0506030403020204" pitchFamily="34" charset="0"/>
              </a:rPr>
              <a:t>(NaHSO</a:t>
            </a:r>
            <a:r>
              <a:rPr lang="en-US" sz="1400" cap="none" baseline="-25000" dirty="0">
                <a:solidFill>
                  <a:schemeClr val="accent1">
                    <a:lumMod val="40000"/>
                    <a:lumOff val="60000"/>
                  </a:schemeClr>
                </a:solidFill>
                <a:latin typeface="Myriad Pro Cond" panose="020B0506030403020204" pitchFamily="34" charset="0"/>
              </a:rPr>
              <a:t>3</a:t>
            </a:r>
            <a:r>
              <a:rPr lang="en-US" sz="1400" cap="none" dirty="0">
                <a:solidFill>
                  <a:schemeClr val="accent1">
                    <a:lumMod val="40000"/>
                    <a:lumOff val="60000"/>
                  </a:schemeClr>
                </a:solidFill>
                <a:latin typeface="Myriad Pro Cond" panose="020B0506030403020204" pitchFamily="34" charset="0"/>
              </a:rPr>
              <a:t>)</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400" cap="none" dirty="0">
                <a:solidFill>
                  <a:schemeClr val="accent1">
                    <a:lumMod val="40000"/>
                    <a:lumOff val="60000"/>
                  </a:schemeClr>
                </a:solidFill>
                <a:latin typeface="Myriad Pro Cond" panose="020B0506030403020204" pitchFamily="34" charset="0"/>
              </a:rPr>
              <a:t>Potassium metabisulfite (KHSO</a:t>
            </a:r>
            <a:r>
              <a:rPr lang="en-US" sz="1400" cap="none" baseline="-25000" dirty="0">
                <a:solidFill>
                  <a:schemeClr val="accent1">
                    <a:lumMod val="40000"/>
                    <a:lumOff val="60000"/>
                  </a:schemeClr>
                </a:solidFill>
                <a:latin typeface="Myriad Pro Cond" panose="020B0506030403020204" pitchFamily="34" charset="0"/>
              </a:rPr>
              <a:t>3</a:t>
            </a:r>
            <a:r>
              <a:rPr lang="en-US" sz="1400" cap="none" dirty="0">
                <a:solidFill>
                  <a:schemeClr val="accent1">
                    <a:lumMod val="40000"/>
                    <a:lumOff val="60000"/>
                  </a:schemeClr>
                </a:solidFill>
                <a:latin typeface="Myriad Pro Cond" panose="020B0506030403020204" pitchFamily="34" charset="0"/>
              </a:rPr>
              <a:t>)</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400" cap="none" dirty="0">
                <a:solidFill>
                  <a:schemeClr val="accent1">
                    <a:lumMod val="40000"/>
                    <a:lumOff val="60000"/>
                  </a:schemeClr>
                </a:solidFill>
                <a:latin typeface="Myriad Pro Cond" panose="020B0506030403020204" pitchFamily="34" charset="0"/>
              </a:rPr>
              <a:t>Sodium metabisulfite (Na</a:t>
            </a:r>
            <a:r>
              <a:rPr lang="en-US" sz="1400" cap="none" baseline="-25000" dirty="0">
                <a:solidFill>
                  <a:schemeClr val="accent1">
                    <a:lumMod val="40000"/>
                    <a:lumOff val="60000"/>
                  </a:schemeClr>
                </a:solidFill>
                <a:latin typeface="Myriad Pro Cond" panose="020B0506030403020204" pitchFamily="34" charset="0"/>
              </a:rPr>
              <a:t>2</a:t>
            </a:r>
            <a:r>
              <a:rPr lang="en-US" sz="1400" cap="none" dirty="0">
                <a:solidFill>
                  <a:schemeClr val="accent1">
                    <a:lumMod val="40000"/>
                    <a:lumOff val="60000"/>
                  </a:schemeClr>
                </a:solidFill>
                <a:latin typeface="Myriad Pro Cond" panose="020B0506030403020204" pitchFamily="34" charset="0"/>
              </a:rPr>
              <a:t>S</a:t>
            </a:r>
            <a:r>
              <a:rPr lang="en-US" sz="1400" cap="none" baseline="-25000" dirty="0">
                <a:solidFill>
                  <a:schemeClr val="accent1">
                    <a:lumMod val="40000"/>
                    <a:lumOff val="60000"/>
                  </a:schemeClr>
                </a:solidFill>
                <a:latin typeface="Myriad Pro Cond" panose="020B0506030403020204" pitchFamily="34" charset="0"/>
              </a:rPr>
              <a:t>2</a:t>
            </a:r>
            <a:r>
              <a:rPr lang="en-US" sz="1400" cap="none" dirty="0">
                <a:solidFill>
                  <a:schemeClr val="accent1">
                    <a:lumMod val="40000"/>
                    <a:lumOff val="60000"/>
                  </a:schemeClr>
                </a:solidFill>
                <a:latin typeface="Myriad Pro Cond" panose="020B0506030403020204" pitchFamily="34" charset="0"/>
              </a:rPr>
              <a:t>O</a:t>
            </a:r>
            <a:r>
              <a:rPr lang="en-US" sz="1400" cap="none" baseline="-25000" dirty="0">
                <a:solidFill>
                  <a:schemeClr val="accent1">
                    <a:lumMod val="40000"/>
                    <a:lumOff val="60000"/>
                  </a:schemeClr>
                </a:solidFill>
                <a:latin typeface="Myriad Pro Cond" panose="020B0506030403020204" pitchFamily="34" charset="0"/>
              </a:rPr>
              <a:t>5</a:t>
            </a:r>
            <a:r>
              <a:rPr lang="en-US" sz="1400" cap="none" dirty="0">
                <a:solidFill>
                  <a:schemeClr val="accent1">
                    <a:lumMod val="40000"/>
                    <a:lumOff val="60000"/>
                  </a:schemeClr>
                </a:solidFill>
                <a:latin typeface="Myriad Pro Cond" panose="020B0506030403020204" pitchFamily="34" charset="0"/>
              </a:rPr>
              <a:t>)</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400" cap="none" dirty="0">
                <a:solidFill>
                  <a:schemeClr val="accent1">
                    <a:lumMod val="40000"/>
                    <a:lumOff val="60000"/>
                  </a:schemeClr>
                </a:solidFill>
                <a:latin typeface="Myriad Pro Cond" panose="020B0506030403020204" pitchFamily="34" charset="0"/>
              </a:rPr>
              <a:t>Potassium metabisulfite (K</a:t>
            </a:r>
            <a:r>
              <a:rPr lang="en-US" sz="1400" cap="none" baseline="-25000" dirty="0">
                <a:solidFill>
                  <a:schemeClr val="accent1">
                    <a:lumMod val="40000"/>
                    <a:lumOff val="60000"/>
                  </a:schemeClr>
                </a:solidFill>
                <a:latin typeface="Myriad Pro Cond" panose="020B0506030403020204" pitchFamily="34" charset="0"/>
              </a:rPr>
              <a:t>2</a:t>
            </a:r>
            <a:r>
              <a:rPr lang="en-US" sz="1400" cap="none" dirty="0">
                <a:solidFill>
                  <a:schemeClr val="accent1">
                    <a:lumMod val="40000"/>
                    <a:lumOff val="60000"/>
                  </a:schemeClr>
                </a:solidFill>
                <a:latin typeface="Myriad Pro Cond" panose="020B0506030403020204" pitchFamily="34" charset="0"/>
              </a:rPr>
              <a:t>S</a:t>
            </a:r>
            <a:r>
              <a:rPr lang="en-US" sz="1400" cap="none" baseline="-25000" dirty="0">
                <a:solidFill>
                  <a:schemeClr val="accent1">
                    <a:lumMod val="40000"/>
                    <a:lumOff val="60000"/>
                  </a:schemeClr>
                </a:solidFill>
                <a:latin typeface="Myriad Pro Cond" panose="020B0506030403020204" pitchFamily="34" charset="0"/>
              </a:rPr>
              <a:t>2</a:t>
            </a:r>
            <a:r>
              <a:rPr lang="en-US" sz="1400" cap="none" dirty="0">
                <a:solidFill>
                  <a:schemeClr val="accent1">
                    <a:lumMod val="40000"/>
                    <a:lumOff val="60000"/>
                  </a:schemeClr>
                </a:solidFill>
                <a:latin typeface="Myriad Pro Cond" panose="020B0506030403020204" pitchFamily="34" charset="0"/>
              </a:rPr>
              <a:t>O</a:t>
            </a:r>
            <a:r>
              <a:rPr lang="en-US" sz="1400" cap="none" baseline="-25000" dirty="0">
                <a:solidFill>
                  <a:schemeClr val="accent1">
                    <a:lumMod val="40000"/>
                    <a:lumOff val="60000"/>
                  </a:schemeClr>
                </a:solidFill>
                <a:latin typeface="Myriad Pro Cond" panose="020B0506030403020204" pitchFamily="34" charset="0"/>
              </a:rPr>
              <a:t>5</a:t>
            </a:r>
            <a:r>
              <a:rPr lang="en-US" sz="1400" cap="none" dirty="0">
                <a:solidFill>
                  <a:schemeClr val="accent1">
                    <a:lumMod val="40000"/>
                    <a:lumOff val="60000"/>
                  </a:schemeClr>
                </a:solidFill>
                <a:latin typeface="Myriad Pro Cond" panose="020B0506030403020204" pitchFamily="34" charset="0"/>
              </a:rPr>
              <a:t>)</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400" cap="none" dirty="0">
                <a:solidFill>
                  <a:schemeClr val="accent1">
                    <a:lumMod val="40000"/>
                    <a:lumOff val="60000"/>
                  </a:schemeClr>
                </a:solidFill>
                <a:latin typeface="Myriad Pro Cond" panose="020B0506030403020204" pitchFamily="34" charset="0"/>
              </a:rPr>
              <a:t>Sodium sulfite </a:t>
            </a:r>
            <a:br>
              <a:rPr lang="en-US" sz="1400" cap="none" dirty="0">
                <a:solidFill>
                  <a:schemeClr val="accent1">
                    <a:lumMod val="40000"/>
                    <a:lumOff val="60000"/>
                  </a:schemeClr>
                </a:solidFill>
                <a:latin typeface="Myriad Pro Cond" panose="020B0506030403020204" pitchFamily="34" charset="0"/>
              </a:rPr>
            </a:br>
            <a:r>
              <a:rPr lang="en-US" sz="1400" cap="none" dirty="0">
                <a:solidFill>
                  <a:schemeClr val="accent1">
                    <a:lumMod val="40000"/>
                    <a:lumOff val="60000"/>
                  </a:schemeClr>
                </a:solidFill>
                <a:latin typeface="Myriad Pro Cond" panose="020B0506030403020204" pitchFamily="34" charset="0"/>
              </a:rPr>
              <a:t>(Na</a:t>
            </a:r>
            <a:r>
              <a:rPr lang="en-US" sz="1400" cap="none" baseline="-25000" dirty="0">
                <a:solidFill>
                  <a:schemeClr val="accent1">
                    <a:lumMod val="40000"/>
                    <a:lumOff val="60000"/>
                  </a:schemeClr>
                </a:solidFill>
                <a:latin typeface="Myriad Pro Cond" panose="020B0506030403020204" pitchFamily="34" charset="0"/>
              </a:rPr>
              <a:t>2</a:t>
            </a:r>
            <a:r>
              <a:rPr lang="en-US" sz="1400" cap="none" dirty="0">
                <a:solidFill>
                  <a:schemeClr val="accent1">
                    <a:lumMod val="40000"/>
                    <a:lumOff val="60000"/>
                  </a:schemeClr>
                </a:solidFill>
                <a:latin typeface="Myriad Pro Cond" panose="020B0506030403020204" pitchFamily="34" charset="0"/>
              </a:rPr>
              <a:t>SO</a:t>
            </a:r>
            <a:r>
              <a:rPr lang="en-US" sz="1400" cap="none" baseline="-25000" dirty="0">
                <a:solidFill>
                  <a:schemeClr val="accent1">
                    <a:lumMod val="40000"/>
                    <a:lumOff val="60000"/>
                  </a:schemeClr>
                </a:solidFill>
                <a:latin typeface="Myriad Pro Cond" panose="020B0506030403020204" pitchFamily="34" charset="0"/>
              </a:rPr>
              <a:t>3</a:t>
            </a:r>
            <a:r>
              <a:rPr lang="en-US" sz="1400" cap="none" dirty="0">
                <a:solidFill>
                  <a:schemeClr val="accent1">
                    <a:lumMod val="40000"/>
                    <a:lumOff val="60000"/>
                  </a:schemeClr>
                </a:solidFill>
                <a:latin typeface="Myriad Pro Cond" panose="020B0506030403020204" pitchFamily="34" charset="0"/>
              </a:rPr>
              <a:t>)</a:t>
            </a:r>
          </a:p>
        </p:txBody>
      </p:sp>
      <p:sp>
        <p:nvSpPr>
          <p:cNvPr id="22" name="Text Placeholder 6">
            <a:extLst>
              <a:ext uri="{FF2B5EF4-FFF2-40B4-BE49-F238E27FC236}">
                <a16:creationId xmlns:a16="http://schemas.microsoft.com/office/drawing/2014/main" id="{F18526F3-5757-4D65-AE06-27485F52BB02}"/>
              </a:ext>
            </a:extLst>
          </p:cNvPr>
          <p:cNvSpPr txBox="1">
            <a:spLocks/>
          </p:cNvSpPr>
          <p:nvPr/>
        </p:nvSpPr>
        <p:spPr>
          <a:xfrm>
            <a:off x="8943424" y="410745"/>
            <a:ext cx="2359148" cy="550109"/>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2000" b="1" dirty="0">
                <a:solidFill>
                  <a:schemeClr val="accent1">
                    <a:lumMod val="60000"/>
                    <a:lumOff val="40000"/>
                  </a:schemeClr>
                </a:solidFill>
              </a:rPr>
              <a:t>Check the Label for:</a:t>
            </a:r>
          </a:p>
        </p:txBody>
      </p:sp>
      <p:sp>
        <p:nvSpPr>
          <p:cNvPr id="36" name="Rectangle 35">
            <a:extLst>
              <a:ext uri="{FF2B5EF4-FFF2-40B4-BE49-F238E27FC236}">
                <a16:creationId xmlns:a16="http://schemas.microsoft.com/office/drawing/2014/main" id="{3202F43E-0B93-483D-88AA-B285D8FCB490}"/>
              </a:ext>
            </a:extLst>
          </p:cNvPr>
          <p:cNvSpPr/>
          <p:nvPr/>
        </p:nvSpPr>
        <p:spPr>
          <a:xfrm>
            <a:off x="8749548" y="5090614"/>
            <a:ext cx="3023352" cy="1485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6">
            <a:extLst>
              <a:ext uri="{FF2B5EF4-FFF2-40B4-BE49-F238E27FC236}">
                <a16:creationId xmlns:a16="http://schemas.microsoft.com/office/drawing/2014/main" id="{462C3E57-D6D2-45CE-BEB8-B9EDF26B37AB}"/>
              </a:ext>
            </a:extLst>
          </p:cNvPr>
          <p:cNvSpPr txBox="1">
            <a:spLocks/>
          </p:cNvSpPr>
          <p:nvPr/>
        </p:nvSpPr>
        <p:spPr>
          <a:xfrm>
            <a:off x="8943424" y="5504434"/>
            <a:ext cx="2699157" cy="745117"/>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lgn="ctr">
              <a:spcAft>
                <a:spcPts val="0"/>
              </a:spcAft>
            </a:pPr>
            <a:r>
              <a:rPr lang="en-US" sz="2800" b="1" dirty="0">
                <a:solidFill>
                  <a:schemeClr val="bg2"/>
                </a:solidFill>
              </a:rPr>
              <a:t>No Exceptions!</a:t>
            </a:r>
            <a:endParaRPr lang="en-US" sz="2800" b="1" i="1" dirty="0">
              <a:solidFill>
                <a:schemeClr val="bg2"/>
              </a:solidFill>
            </a:endParaRPr>
          </a:p>
        </p:txBody>
      </p:sp>
      <p:grpSp>
        <p:nvGrpSpPr>
          <p:cNvPr id="39" name="Group 38">
            <a:extLst>
              <a:ext uri="{FF2B5EF4-FFF2-40B4-BE49-F238E27FC236}">
                <a16:creationId xmlns:a16="http://schemas.microsoft.com/office/drawing/2014/main" id="{1DEA5EFF-D995-4EB3-B850-F41FD700D20A}"/>
              </a:ext>
            </a:extLst>
          </p:cNvPr>
          <p:cNvGrpSpPr/>
          <p:nvPr/>
        </p:nvGrpSpPr>
        <p:grpSpPr>
          <a:xfrm>
            <a:off x="3070800" y="483909"/>
            <a:ext cx="5145151" cy="6092069"/>
            <a:chOff x="554506" y="386842"/>
            <a:chExt cx="2772139" cy="2516434"/>
          </a:xfrm>
        </p:grpSpPr>
        <p:cxnSp>
          <p:nvCxnSpPr>
            <p:cNvPr id="40" name="Straight Connector 39">
              <a:extLst>
                <a:ext uri="{FF2B5EF4-FFF2-40B4-BE49-F238E27FC236}">
                  <a16:creationId xmlns:a16="http://schemas.microsoft.com/office/drawing/2014/main" id="{4793AB53-C250-498B-BDC6-71A1DD7A95F4}"/>
                </a:ext>
              </a:extLst>
            </p:cNvPr>
            <p:cNvCxnSpPr>
              <a:cxnSpLocks/>
            </p:cNvCxnSpPr>
            <p:nvPr/>
          </p:nvCxnSpPr>
          <p:spPr>
            <a:xfrm>
              <a:off x="3326645" y="386842"/>
              <a:ext cx="0" cy="2496312"/>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84ED413-2F37-47F9-B698-6EA3F811B8ED}"/>
                </a:ext>
              </a:extLst>
            </p:cNvPr>
            <p:cNvCxnSpPr>
              <a:cxnSpLocks/>
            </p:cNvCxnSpPr>
            <p:nvPr/>
          </p:nvCxnSpPr>
          <p:spPr>
            <a:xfrm flipH="1">
              <a:off x="556131" y="2903276"/>
              <a:ext cx="2770108" cy="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680B76A-70D8-4ACD-86BB-A070DBA94C32}"/>
                </a:ext>
              </a:extLst>
            </p:cNvPr>
            <p:cNvCxnSpPr>
              <a:cxnSpLocks/>
            </p:cNvCxnSpPr>
            <p:nvPr/>
          </p:nvCxnSpPr>
          <p:spPr>
            <a:xfrm>
              <a:off x="554506" y="386842"/>
              <a:ext cx="0" cy="2516433"/>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CF0E63-ECC9-43F3-A518-BFA120EE1C48}"/>
                </a:ext>
              </a:extLst>
            </p:cNvPr>
            <p:cNvCxnSpPr>
              <a:cxnSpLocks/>
            </p:cNvCxnSpPr>
            <p:nvPr/>
          </p:nvCxnSpPr>
          <p:spPr>
            <a:xfrm flipH="1">
              <a:off x="554506" y="386842"/>
              <a:ext cx="2770047" cy="0"/>
            </a:xfrm>
            <a:prstGeom prst="line">
              <a:avLst/>
            </a:prstGeom>
            <a:ln w="57150" cap="sq"/>
          </p:spPr>
          <p:style>
            <a:lnRef idx="1">
              <a:schemeClr val="accent1"/>
            </a:lnRef>
            <a:fillRef idx="0">
              <a:schemeClr val="accent1"/>
            </a:fillRef>
            <a:effectRef idx="0">
              <a:schemeClr val="accent1"/>
            </a:effectRef>
            <a:fontRef idx="minor">
              <a:schemeClr val="tx1"/>
            </a:fontRef>
          </p:style>
        </p:cxnSp>
      </p:grpSp>
      <p:pic>
        <p:nvPicPr>
          <p:cNvPr id="23" name="Graphic 22" descr="List">
            <a:hlinkClick r:id="rId3"/>
            <a:extLst>
              <a:ext uri="{FF2B5EF4-FFF2-40B4-BE49-F238E27FC236}">
                <a16:creationId xmlns:a16="http://schemas.microsoft.com/office/drawing/2014/main" id="{3F37E646-C621-45B4-B493-F2F4A018399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32455" y="5923128"/>
            <a:ext cx="596406" cy="652847"/>
          </a:xfrm>
          <a:prstGeom prst="rect">
            <a:avLst/>
          </a:prstGeom>
        </p:spPr>
      </p:pic>
      <p:sp>
        <p:nvSpPr>
          <p:cNvPr id="24" name="TextBox 23">
            <a:extLst>
              <a:ext uri="{FF2B5EF4-FFF2-40B4-BE49-F238E27FC236}">
                <a16:creationId xmlns:a16="http://schemas.microsoft.com/office/drawing/2014/main" id="{15419EFB-71DC-4DB4-A7AB-F6EE3B0D57F2}"/>
              </a:ext>
            </a:extLst>
          </p:cNvPr>
          <p:cNvSpPr txBox="1"/>
          <p:nvPr/>
        </p:nvSpPr>
        <p:spPr>
          <a:xfrm>
            <a:off x="3548745" y="1247239"/>
            <a:ext cx="3212014" cy="929485"/>
          </a:xfrm>
          <a:prstGeom prst="rect">
            <a:avLst/>
          </a:prstGeom>
          <a:noFill/>
        </p:spPr>
        <p:txBody>
          <a:bodyPr wrap="square">
            <a:spAutoFit/>
          </a:bodyPr>
          <a:lstStyle/>
          <a:p>
            <a:pPr defTabSz="457200">
              <a:spcBef>
                <a:spcPct val="20000"/>
              </a:spcBef>
              <a:buClr>
                <a:schemeClr val="accent3">
                  <a:lumMod val="75000"/>
                </a:schemeClr>
              </a:buClr>
              <a:buSzPct val="98000"/>
            </a:pPr>
            <a:r>
              <a:rPr lang="en-US" sz="1600" dirty="0">
                <a:solidFill>
                  <a:schemeClr val="bg2"/>
                </a:solidFill>
                <a:latin typeface="Myriad Pro SemiCond" panose="020B0503030403020204" pitchFamily="34" charset="0"/>
              </a:rPr>
              <a:t>Carrageenan</a:t>
            </a:r>
          </a:p>
          <a:p>
            <a:pPr defTabSz="457200">
              <a:spcBef>
                <a:spcPct val="20000"/>
              </a:spcBef>
              <a:buClr>
                <a:schemeClr val="accent3">
                  <a:lumMod val="75000"/>
                </a:schemeClr>
              </a:buClr>
              <a:buSzPct val="98000"/>
            </a:pPr>
            <a:r>
              <a:rPr lang="en-US" sz="1600" dirty="0">
                <a:solidFill>
                  <a:schemeClr val="bg2"/>
                </a:solidFill>
                <a:latin typeface="Myriad Pro SemiCond" panose="020B0503030403020204" pitchFamily="34" charset="0"/>
              </a:rPr>
              <a:t>Monosodium Glutamate (MSG)</a:t>
            </a:r>
          </a:p>
          <a:p>
            <a:pPr defTabSz="457200">
              <a:spcBef>
                <a:spcPct val="20000"/>
              </a:spcBef>
              <a:buClr>
                <a:schemeClr val="accent3">
                  <a:lumMod val="75000"/>
                </a:schemeClr>
              </a:buClr>
              <a:buSzPct val="98000"/>
            </a:pPr>
            <a:r>
              <a:rPr lang="en-US" sz="1600" dirty="0">
                <a:solidFill>
                  <a:schemeClr val="bg2"/>
                </a:solidFill>
                <a:latin typeface="Myriad Pro SemiCond" panose="020B0503030403020204" pitchFamily="34" charset="0"/>
              </a:rPr>
              <a:t>Sulfites</a:t>
            </a:r>
          </a:p>
        </p:txBody>
      </p:sp>
      <p:pic>
        <p:nvPicPr>
          <p:cNvPr id="15" name="Picture 14">
            <a:extLst>
              <a:ext uri="{FF2B5EF4-FFF2-40B4-BE49-F238E27FC236}">
                <a16:creationId xmlns:a16="http://schemas.microsoft.com/office/drawing/2014/main" id="{6C223BB4-7672-4909-955C-C775C39F0325}"/>
              </a:ext>
            </a:extLst>
          </p:cNvPr>
          <p:cNvPicPr>
            <a:picLocks noChangeAspect="1"/>
          </p:cNvPicPr>
          <p:nvPr/>
        </p:nvPicPr>
        <p:blipFill rotWithShape="1">
          <a:blip r:embed="rId6"/>
          <a:srcRect t="3191" b="11286"/>
          <a:stretch/>
        </p:blipFill>
        <p:spPr>
          <a:xfrm>
            <a:off x="3591922" y="3010595"/>
            <a:ext cx="3941643" cy="3363496"/>
          </a:xfrm>
          <a:prstGeom prst="rect">
            <a:avLst/>
          </a:prstGeom>
        </p:spPr>
      </p:pic>
    </p:spTree>
    <p:extLst>
      <p:ext uri="{BB962C8B-B14F-4D97-AF65-F5344CB8AC3E}">
        <p14:creationId xmlns:p14="http://schemas.microsoft.com/office/powerpoint/2010/main" val="2542179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8AE33-5016-4838-A6F0-A80AD2C2E8AE}"/>
              </a:ext>
            </a:extLst>
          </p:cNvPr>
          <p:cNvSpPr>
            <a:spLocks noGrp="1"/>
          </p:cNvSpPr>
          <p:nvPr>
            <p:ph type="title"/>
          </p:nvPr>
        </p:nvSpPr>
        <p:spPr>
          <a:xfrm>
            <a:off x="135920" y="2801748"/>
            <a:ext cx="1653124" cy="463699"/>
          </a:xfrm>
        </p:spPr>
        <p:txBody>
          <a:bodyPr anchor="t">
            <a:normAutofit/>
          </a:bodyPr>
          <a:lstStyle/>
          <a:p>
            <a:pPr algn="ctr"/>
            <a:r>
              <a:rPr lang="en-US" sz="2400" b="1" dirty="0">
                <a:solidFill>
                  <a:schemeClr val="accent6">
                    <a:lumMod val="75000"/>
                  </a:schemeClr>
                </a:solidFill>
                <a:latin typeface="Myriad Pro SemiCond" panose="020B0503030403020204" pitchFamily="34" charset="0"/>
              </a:rPr>
              <a:t>protein</a:t>
            </a:r>
            <a:endParaRPr lang="en-US" sz="2800" b="1" dirty="0">
              <a:solidFill>
                <a:schemeClr val="accent6">
                  <a:lumMod val="75000"/>
                </a:schemeClr>
              </a:solidFill>
              <a:latin typeface="Myriad Pro SemiCond" panose="020B0503030403020204" pitchFamily="34" charset="0"/>
            </a:endParaRPr>
          </a:p>
        </p:txBody>
      </p:sp>
      <p:pic>
        <p:nvPicPr>
          <p:cNvPr id="5" name="Picture 4">
            <a:extLst>
              <a:ext uri="{FF2B5EF4-FFF2-40B4-BE49-F238E27FC236}">
                <a16:creationId xmlns:a16="http://schemas.microsoft.com/office/drawing/2014/main" id="{C945818B-A8B5-4033-A163-D57653B78836}"/>
              </a:ext>
            </a:extLst>
          </p:cNvPr>
          <p:cNvPicPr>
            <a:picLocks noChangeAspect="1"/>
          </p:cNvPicPr>
          <p:nvPr/>
        </p:nvPicPr>
        <p:blipFill rotWithShape="1">
          <a:blip r:embed="rId3"/>
          <a:srcRect l="717" t="3020" r="1" b="3582"/>
          <a:stretch/>
        </p:blipFill>
        <p:spPr>
          <a:xfrm>
            <a:off x="41223" y="901386"/>
            <a:ext cx="12104534" cy="1900363"/>
          </a:xfrm>
          <a:prstGeom prst="rect">
            <a:avLst/>
          </a:prstGeom>
        </p:spPr>
      </p:pic>
      <p:sp>
        <p:nvSpPr>
          <p:cNvPr id="9" name="Title 1">
            <a:extLst>
              <a:ext uri="{FF2B5EF4-FFF2-40B4-BE49-F238E27FC236}">
                <a16:creationId xmlns:a16="http://schemas.microsoft.com/office/drawing/2014/main" id="{D7F1B76B-F60F-422E-9DD5-37AD6216E80A}"/>
              </a:ext>
            </a:extLst>
          </p:cNvPr>
          <p:cNvSpPr txBox="1">
            <a:spLocks/>
          </p:cNvSpPr>
          <p:nvPr/>
        </p:nvSpPr>
        <p:spPr>
          <a:xfrm>
            <a:off x="362177" y="0"/>
            <a:ext cx="4499690" cy="834280"/>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2"/>
                </a:solidFill>
              </a:rPr>
              <a:t>Meal Planning</a:t>
            </a:r>
          </a:p>
        </p:txBody>
      </p:sp>
      <p:sp>
        <p:nvSpPr>
          <p:cNvPr id="12" name="Title 1">
            <a:extLst>
              <a:ext uri="{FF2B5EF4-FFF2-40B4-BE49-F238E27FC236}">
                <a16:creationId xmlns:a16="http://schemas.microsoft.com/office/drawing/2014/main" id="{053C973A-BFAC-4D79-B6E8-6DF84E0D5D0F}"/>
              </a:ext>
            </a:extLst>
          </p:cNvPr>
          <p:cNvSpPr txBox="1">
            <a:spLocks/>
          </p:cNvSpPr>
          <p:nvPr/>
        </p:nvSpPr>
        <p:spPr>
          <a:xfrm>
            <a:off x="1982986" y="2801748"/>
            <a:ext cx="2017152" cy="463699"/>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solidFill>
                  <a:schemeClr val="accent6">
                    <a:lumMod val="75000"/>
                  </a:schemeClr>
                </a:solidFill>
                <a:latin typeface="Myriad Pro SemiCond" panose="020B0503030403020204" pitchFamily="34" charset="0"/>
              </a:rPr>
              <a:t>Vegetables</a:t>
            </a:r>
            <a:endParaRPr lang="en-US" sz="2800" b="1" dirty="0">
              <a:solidFill>
                <a:schemeClr val="accent6">
                  <a:lumMod val="75000"/>
                </a:schemeClr>
              </a:solidFill>
              <a:latin typeface="Myriad Pro SemiCond" panose="020B0503030403020204" pitchFamily="34" charset="0"/>
            </a:endParaRPr>
          </a:p>
        </p:txBody>
      </p:sp>
      <p:sp>
        <p:nvSpPr>
          <p:cNvPr id="13" name="Title 1">
            <a:extLst>
              <a:ext uri="{FF2B5EF4-FFF2-40B4-BE49-F238E27FC236}">
                <a16:creationId xmlns:a16="http://schemas.microsoft.com/office/drawing/2014/main" id="{C980F63B-27CB-4CD1-94E4-904865DCDBAA}"/>
              </a:ext>
            </a:extLst>
          </p:cNvPr>
          <p:cNvSpPr txBox="1">
            <a:spLocks/>
          </p:cNvSpPr>
          <p:nvPr/>
        </p:nvSpPr>
        <p:spPr>
          <a:xfrm>
            <a:off x="4208729" y="2801748"/>
            <a:ext cx="1653124" cy="463699"/>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solidFill>
                  <a:schemeClr val="accent6">
                    <a:lumMod val="75000"/>
                  </a:schemeClr>
                </a:solidFill>
                <a:latin typeface="Myriad Pro SemiCond" panose="020B0503030403020204" pitchFamily="34" charset="0"/>
              </a:rPr>
              <a:t>Fruit</a:t>
            </a:r>
            <a:endParaRPr lang="en-US" sz="2800" b="1" dirty="0">
              <a:solidFill>
                <a:schemeClr val="accent6">
                  <a:lumMod val="75000"/>
                </a:schemeClr>
              </a:solidFill>
              <a:latin typeface="Myriad Pro SemiCond" panose="020B0503030403020204" pitchFamily="34" charset="0"/>
            </a:endParaRPr>
          </a:p>
        </p:txBody>
      </p:sp>
      <p:sp>
        <p:nvSpPr>
          <p:cNvPr id="14" name="Title 1">
            <a:extLst>
              <a:ext uri="{FF2B5EF4-FFF2-40B4-BE49-F238E27FC236}">
                <a16:creationId xmlns:a16="http://schemas.microsoft.com/office/drawing/2014/main" id="{3999AEB6-F15F-4166-8632-D4394E7A284F}"/>
              </a:ext>
            </a:extLst>
          </p:cNvPr>
          <p:cNvSpPr txBox="1">
            <a:spLocks/>
          </p:cNvSpPr>
          <p:nvPr/>
        </p:nvSpPr>
        <p:spPr>
          <a:xfrm>
            <a:off x="8296343" y="2801748"/>
            <a:ext cx="1653124" cy="463699"/>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solidFill>
                  <a:schemeClr val="accent6">
                    <a:lumMod val="75000"/>
                  </a:schemeClr>
                </a:solidFill>
                <a:latin typeface="Myriad Pro SemiCond" panose="020B0503030403020204" pitchFamily="34" charset="0"/>
              </a:rPr>
              <a:t>FAts</a:t>
            </a:r>
            <a:endParaRPr lang="en-US" sz="2800" b="1" dirty="0">
              <a:solidFill>
                <a:schemeClr val="accent6">
                  <a:lumMod val="75000"/>
                </a:schemeClr>
              </a:solidFill>
              <a:latin typeface="Myriad Pro SemiCond" panose="020B0503030403020204" pitchFamily="34" charset="0"/>
            </a:endParaRPr>
          </a:p>
        </p:txBody>
      </p:sp>
      <p:pic>
        <p:nvPicPr>
          <p:cNvPr id="11" name="Graphic 10" descr="Table setting">
            <a:hlinkClick r:id="rId4"/>
            <a:extLst>
              <a:ext uri="{FF2B5EF4-FFF2-40B4-BE49-F238E27FC236}">
                <a16:creationId xmlns:a16="http://schemas.microsoft.com/office/drawing/2014/main" id="{8FF804A0-68E9-47B2-9F38-84DA075AD7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29157" y="66365"/>
            <a:ext cx="914400" cy="914400"/>
          </a:xfrm>
          <a:prstGeom prst="rect">
            <a:avLst/>
          </a:prstGeom>
        </p:spPr>
      </p:pic>
      <p:sp>
        <p:nvSpPr>
          <p:cNvPr id="26" name="Title 1">
            <a:extLst>
              <a:ext uri="{FF2B5EF4-FFF2-40B4-BE49-F238E27FC236}">
                <a16:creationId xmlns:a16="http://schemas.microsoft.com/office/drawing/2014/main" id="{21C74735-F861-4FA9-A272-76FCEF0695FD}"/>
              </a:ext>
            </a:extLst>
          </p:cNvPr>
          <p:cNvSpPr txBox="1">
            <a:spLocks/>
          </p:cNvSpPr>
          <p:nvPr/>
        </p:nvSpPr>
        <p:spPr>
          <a:xfrm>
            <a:off x="9943557" y="0"/>
            <a:ext cx="1940858" cy="971420"/>
          </a:xfrm>
          <a:prstGeom prst="rect">
            <a:avLst/>
          </a:prstGeom>
        </p:spPr>
        <p:txBody>
          <a:bodyPr vert="horz" lIns="91440" tIns="45720" rIns="91440" bIns="45720" rtlCol="0" anchor="ctr">
            <a:normAutofit fontScale="62500" lnSpcReduction="20000"/>
          </a:bodyPr>
          <a:lstStyle>
            <a:lvl1pPr algn="l" defTabSz="457200" rtl="0" eaLnBrk="1" latinLnBrk="0" hangingPunct="1">
              <a:lnSpc>
                <a:spcPct val="100000"/>
              </a:lnSpc>
              <a:spcBef>
                <a:spcPct val="0"/>
              </a:spcBef>
              <a:buNone/>
              <a:defRPr sz="3600" b="0" kern="1200" cap="all">
                <a:solidFill>
                  <a:schemeClr val="accent1"/>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2500"/>
              </a:lnSpc>
            </a:pPr>
            <a:r>
              <a:rPr lang="en-US" sz="2800" dirty="0">
                <a:solidFill>
                  <a:schemeClr val="accent5">
                    <a:lumMod val="75000"/>
                  </a:schemeClr>
                </a:solidFill>
              </a:rPr>
              <a:t>Making healthy meals easy</a:t>
            </a:r>
          </a:p>
        </p:txBody>
      </p:sp>
    </p:spTree>
    <p:extLst>
      <p:ext uri="{BB962C8B-B14F-4D97-AF65-F5344CB8AC3E}">
        <p14:creationId xmlns:p14="http://schemas.microsoft.com/office/powerpoint/2010/main" val="419480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900" decel="100000" fill="hold"/>
                                        <p:tgtEl>
                                          <p:spTgt spid="2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p:tgtEl>
                                          <p:spTgt spid="2"/>
                                        </p:tgtEl>
                                        <p:attrNameLst>
                                          <p:attrName>ppt_y</p:attrName>
                                        </p:attrNameLst>
                                      </p:cBhvr>
                                      <p:tavLst>
                                        <p:tav tm="0">
                                          <p:val>
                                            <p:strVal val="#ppt_y+#ppt_h*1.125000"/>
                                          </p:val>
                                        </p:tav>
                                        <p:tav tm="100000">
                                          <p:val>
                                            <p:strVal val="#ppt_y"/>
                                          </p:val>
                                        </p:tav>
                                      </p:tavLst>
                                    </p:anim>
                                    <p:animEffect transition="in" filter="wipe(up)">
                                      <p:cBhvr>
                                        <p:cTn id="28" dur="500"/>
                                        <p:tgtEl>
                                          <p:spTgt spid="2"/>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p:tgtEl>
                                          <p:spTgt spid="13"/>
                                        </p:tgtEl>
                                        <p:attrNameLst>
                                          <p:attrName>ppt_y</p:attrName>
                                        </p:attrNameLst>
                                      </p:cBhvr>
                                      <p:tavLst>
                                        <p:tav tm="0">
                                          <p:val>
                                            <p:strVal val="#ppt_y+#ppt_h*1.125000"/>
                                          </p:val>
                                        </p:tav>
                                        <p:tav tm="100000">
                                          <p:val>
                                            <p:strVal val="#ppt_y"/>
                                          </p:val>
                                        </p:tav>
                                      </p:tavLst>
                                    </p:anim>
                                    <p:animEffect transition="in" filter="wipe(up)">
                                      <p:cBhvr>
                                        <p:cTn id="36" dur="500"/>
                                        <p:tgtEl>
                                          <p:spTgt spid="13"/>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p:tgtEl>
                                          <p:spTgt spid="14"/>
                                        </p:tgtEl>
                                        <p:attrNameLst>
                                          <p:attrName>ppt_y</p:attrName>
                                        </p:attrNameLst>
                                      </p:cBhvr>
                                      <p:tavLst>
                                        <p:tav tm="0">
                                          <p:val>
                                            <p:strVal val="#ppt_y+#ppt_h*1.125000"/>
                                          </p:val>
                                        </p:tav>
                                        <p:tav tm="100000">
                                          <p:val>
                                            <p:strVal val="#ppt_y"/>
                                          </p:val>
                                        </p:tav>
                                      </p:tavLst>
                                    </p:anim>
                                    <p:animEffect transition="in" filter="wipe(up)">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a:extLst>
              <a:ext uri="{FF2B5EF4-FFF2-40B4-BE49-F238E27FC236}">
                <a16:creationId xmlns:a16="http://schemas.microsoft.com/office/drawing/2014/main" id="{DB1BE16A-01E5-40B0-952F-81844CB85D49}"/>
              </a:ext>
            </a:extLst>
          </p:cNvPr>
          <p:cNvSpPr/>
          <p:nvPr/>
        </p:nvSpPr>
        <p:spPr>
          <a:xfrm>
            <a:off x="0" y="3264265"/>
            <a:ext cx="2017152" cy="900074"/>
          </a:xfrm>
          <a:prstGeom prst="flowChartDocument">
            <a:avLst/>
          </a:prstGeom>
          <a:solidFill>
            <a:schemeClr val="accent1">
              <a:lumMod val="75000"/>
            </a:schemeClr>
          </a:solidFill>
          <a:ln>
            <a:noFill/>
          </a:ln>
          <a:effectLst>
            <a:outerShdw blurRad="76200" dist="25400" dir="5400000" sx="99000" sy="99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6F08AE33-5016-4838-A6F0-A80AD2C2E8AE}"/>
              </a:ext>
            </a:extLst>
          </p:cNvPr>
          <p:cNvSpPr>
            <a:spLocks noGrp="1"/>
          </p:cNvSpPr>
          <p:nvPr>
            <p:ph type="title"/>
          </p:nvPr>
        </p:nvSpPr>
        <p:spPr>
          <a:xfrm>
            <a:off x="135920" y="2794924"/>
            <a:ext cx="1653124" cy="463699"/>
          </a:xfrm>
        </p:spPr>
        <p:txBody>
          <a:bodyPr anchor="t">
            <a:normAutofit/>
          </a:bodyPr>
          <a:lstStyle/>
          <a:p>
            <a:pPr algn="ctr"/>
            <a:r>
              <a:rPr lang="en-US" sz="2400" b="1" dirty="0">
                <a:solidFill>
                  <a:schemeClr val="accent6">
                    <a:lumMod val="75000"/>
                  </a:schemeClr>
                </a:solidFill>
                <a:latin typeface="Myriad Pro SemiCond" panose="020B0503030403020204" pitchFamily="34" charset="0"/>
              </a:rPr>
              <a:t>protein</a:t>
            </a:r>
            <a:endParaRPr lang="en-US" sz="2800" b="1" dirty="0">
              <a:solidFill>
                <a:schemeClr val="accent6">
                  <a:lumMod val="75000"/>
                </a:schemeClr>
              </a:solidFill>
              <a:latin typeface="Myriad Pro SemiCond" panose="020B0503030403020204" pitchFamily="34" charset="0"/>
            </a:endParaRPr>
          </a:p>
        </p:txBody>
      </p:sp>
      <p:pic>
        <p:nvPicPr>
          <p:cNvPr id="5" name="Picture 4">
            <a:extLst>
              <a:ext uri="{FF2B5EF4-FFF2-40B4-BE49-F238E27FC236}">
                <a16:creationId xmlns:a16="http://schemas.microsoft.com/office/drawing/2014/main" id="{C945818B-A8B5-4033-A163-D57653B78836}"/>
              </a:ext>
            </a:extLst>
          </p:cNvPr>
          <p:cNvPicPr>
            <a:picLocks noChangeAspect="1"/>
          </p:cNvPicPr>
          <p:nvPr/>
        </p:nvPicPr>
        <p:blipFill rotWithShape="1">
          <a:blip r:embed="rId3"/>
          <a:srcRect l="717" t="3020" r="1" b="3582"/>
          <a:stretch/>
        </p:blipFill>
        <p:spPr>
          <a:xfrm>
            <a:off x="41223" y="894562"/>
            <a:ext cx="12104534" cy="1900363"/>
          </a:xfrm>
          <a:prstGeom prst="rect">
            <a:avLst/>
          </a:prstGeom>
        </p:spPr>
      </p:pic>
      <p:sp>
        <p:nvSpPr>
          <p:cNvPr id="9" name="Title 1">
            <a:extLst>
              <a:ext uri="{FF2B5EF4-FFF2-40B4-BE49-F238E27FC236}">
                <a16:creationId xmlns:a16="http://schemas.microsoft.com/office/drawing/2014/main" id="{D7F1B76B-F60F-422E-9DD5-37AD6216E80A}"/>
              </a:ext>
            </a:extLst>
          </p:cNvPr>
          <p:cNvSpPr txBox="1">
            <a:spLocks/>
          </p:cNvSpPr>
          <p:nvPr/>
        </p:nvSpPr>
        <p:spPr>
          <a:xfrm>
            <a:off x="365273" y="-8434"/>
            <a:ext cx="4499690" cy="834280"/>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2"/>
                </a:solidFill>
              </a:rPr>
              <a:t>Meal Planning</a:t>
            </a:r>
          </a:p>
        </p:txBody>
      </p:sp>
      <p:sp>
        <p:nvSpPr>
          <p:cNvPr id="12" name="Title 1">
            <a:extLst>
              <a:ext uri="{FF2B5EF4-FFF2-40B4-BE49-F238E27FC236}">
                <a16:creationId xmlns:a16="http://schemas.microsoft.com/office/drawing/2014/main" id="{053C973A-BFAC-4D79-B6E8-6DF84E0D5D0F}"/>
              </a:ext>
            </a:extLst>
          </p:cNvPr>
          <p:cNvSpPr txBox="1">
            <a:spLocks/>
          </p:cNvSpPr>
          <p:nvPr/>
        </p:nvSpPr>
        <p:spPr>
          <a:xfrm>
            <a:off x="1982986" y="2794924"/>
            <a:ext cx="2017152" cy="463699"/>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solidFill>
                  <a:schemeClr val="accent6">
                    <a:lumMod val="75000"/>
                  </a:schemeClr>
                </a:solidFill>
                <a:latin typeface="Myriad Pro SemiCond" panose="020B0503030403020204" pitchFamily="34" charset="0"/>
              </a:rPr>
              <a:t>Vegetables</a:t>
            </a:r>
            <a:endParaRPr lang="en-US" sz="2800" b="1" dirty="0">
              <a:solidFill>
                <a:schemeClr val="accent6">
                  <a:lumMod val="75000"/>
                </a:schemeClr>
              </a:solidFill>
              <a:latin typeface="Myriad Pro SemiCond" panose="020B0503030403020204" pitchFamily="34" charset="0"/>
            </a:endParaRPr>
          </a:p>
        </p:txBody>
      </p:sp>
      <p:sp>
        <p:nvSpPr>
          <p:cNvPr id="13" name="Title 1">
            <a:extLst>
              <a:ext uri="{FF2B5EF4-FFF2-40B4-BE49-F238E27FC236}">
                <a16:creationId xmlns:a16="http://schemas.microsoft.com/office/drawing/2014/main" id="{C980F63B-27CB-4CD1-94E4-904865DCDBAA}"/>
              </a:ext>
            </a:extLst>
          </p:cNvPr>
          <p:cNvSpPr txBox="1">
            <a:spLocks/>
          </p:cNvSpPr>
          <p:nvPr/>
        </p:nvSpPr>
        <p:spPr>
          <a:xfrm>
            <a:off x="4208729" y="2794924"/>
            <a:ext cx="1653124" cy="463699"/>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solidFill>
                  <a:schemeClr val="accent6">
                    <a:lumMod val="75000"/>
                  </a:schemeClr>
                </a:solidFill>
                <a:latin typeface="Myriad Pro SemiCond" panose="020B0503030403020204" pitchFamily="34" charset="0"/>
              </a:rPr>
              <a:t>Fruit</a:t>
            </a:r>
            <a:endParaRPr lang="en-US" sz="2800" b="1" dirty="0">
              <a:solidFill>
                <a:schemeClr val="accent6">
                  <a:lumMod val="75000"/>
                </a:schemeClr>
              </a:solidFill>
              <a:latin typeface="Myriad Pro SemiCond" panose="020B0503030403020204" pitchFamily="34" charset="0"/>
            </a:endParaRPr>
          </a:p>
        </p:txBody>
      </p:sp>
      <p:sp>
        <p:nvSpPr>
          <p:cNvPr id="14" name="Title 1">
            <a:extLst>
              <a:ext uri="{FF2B5EF4-FFF2-40B4-BE49-F238E27FC236}">
                <a16:creationId xmlns:a16="http://schemas.microsoft.com/office/drawing/2014/main" id="{3999AEB6-F15F-4166-8632-D4394E7A284F}"/>
              </a:ext>
            </a:extLst>
          </p:cNvPr>
          <p:cNvSpPr txBox="1">
            <a:spLocks/>
          </p:cNvSpPr>
          <p:nvPr/>
        </p:nvSpPr>
        <p:spPr>
          <a:xfrm>
            <a:off x="8296343" y="2794924"/>
            <a:ext cx="1653124" cy="463699"/>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solidFill>
                  <a:schemeClr val="accent6">
                    <a:lumMod val="75000"/>
                  </a:schemeClr>
                </a:solidFill>
                <a:latin typeface="Myriad Pro SemiCond" panose="020B0503030403020204" pitchFamily="34" charset="0"/>
              </a:rPr>
              <a:t>FAts</a:t>
            </a:r>
            <a:endParaRPr lang="en-US" sz="2800" b="1" dirty="0">
              <a:solidFill>
                <a:schemeClr val="accent6">
                  <a:lumMod val="75000"/>
                </a:schemeClr>
              </a:solidFill>
              <a:latin typeface="Myriad Pro SemiCond" panose="020B0503030403020204" pitchFamily="34" charset="0"/>
            </a:endParaRPr>
          </a:p>
        </p:txBody>
      </p:sp>
      <p:sp>
        <p:nvSpPr>
          <p:cNvPr id="15" name="TextBox 14">
            <a:extLst>
              <a:ext uri="{FF2B5EF4-FFF2-40B4-BE49-F238E27FC236}">
                <a16:creationId xmlns:a16="http://schemas.microsoft.com/office/drawing/2014/main" id="{2A5888E9-6272-4D15-9721-5D4262ED4944}"/>
              </a:ext>
            </a:extLst>
          </p:cNvPr>
          <p:cNvSpPr txBox="1"/>
          <p:nvPr/>
        </p:nvSpPr>
        <p:spPr>
          <a:xfrm>
            <a:off x="209983" y="4584287"/>
            <a:ext cx="1940858" cy="2111347"/>
          </a:xfrm>
          <a:prstGeom prst="rect">
            <a:avLst/>
          </a:prstGeom>
          <a:noFill/>
        </p:spPr>
        <p:txBody>
          <a:bodyPr wrap="square">
            <a:spAutoFit/>
          </a:bodyPr>
          <a:lstStyle/>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eggs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ground beef</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steak</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ground chicken</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chicken breast/thigh</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chicken sausage</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whole chicken</a:t>
            </a:r>
          </a:p>
        </p:txBody>
      </p:sp>
      <p:sp>
        <p:nvSpPr>
          <p:cNvPr id="17" name="Text Placeholder 2">
            <a:extLst>
              <a:ext uri="{FF2B5EF4-FFF2-40B4-BE49-F238E27FC236}">
                <a16:creationId xmlns:a16="http://schemas.microsoft.com/office/drawing/2014/main" id="{59DED389-C546-4192-B917-9E2637C3D536}"/>
              </a:ext>
            </a:extLst>
          </p:cNvPr>
          <p:cNvSpPr txBox="1">
            <a:spLocks/>
          </p:cNvSpPr>
          <p:nvPr/>
        </p:nvSpPr>
        <p:spPr>
          <a:xfrm>
            <a:off x="209983" y="3337669"/>
            <a:ext cx="1589514" cy="785726"/>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lgn="ctr"/>
            <a:r>
              <a:rPr lang="en-US" b="1" cap="none" dirty="0">
                <a:solidFill>
                  <a:schemeClr val="bg2"/>
                </a:solidFill>
              </a:rPr>
              <a:t>1-2 palm-sized portions</a:t>
            </a:r>
          </a:p>
        </p:txBody>
      </p:sp>
      <p:sp>
        <p:nvSpPr>
          <p:cNvPr id="24" name="TextBox 23">
            <a:extLst>
              <a:ext uri="{FF2B5EF4-FFF2-40B4-BE49-F238E27FC236}">
                <a16:creationId xmlns:a16="http://schemas.microsoft.com/office/drawing/2014/main" id="{82258D51-D7C8-4587-B4A2-8353896A64FC}"/>
              </a:ext>
            </a:extLst>
          </p:cNvPr>
          <p:cNvSpPr txBox="1"/>
          <p:nvPr/>
        </p:nvSpPr>
        <p:spPr>
          <a:xfrm>
            <a:off x="4448237" y="4584287"/>
            <a:ext cx="1413616" cy="1815882"/>
          </a:xfrm>
          <a:prstGeom prst="rect">
            <a:avLst/>
          </a:prstGeom>
          <a:noFill/>
        </p:spPr>
        <p:txBody>
          <a:bodyPr wrap="square">
            <a:spAutoFit/>
          </a:bodyPr>
          <a:lstStyle/>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seafood</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ground pork</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pork chops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pork sausage</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some bacon</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deli meat</a:t>
            </a:r>
          </a:p>
        </p:txBody>
      </p:sp>
      <p:sp>
        <p:nvSpPr>
          <p:cNvPr id="25" name="TextBox 24">
            <a:extLst>
              <a:ext uri="{FF2B5EF4-FFF2-40B4-BE49-F238E27FC236}">
                <a16:creationId xmlns:a16="http://schemas.microsoft.com/office/drawing/2014/main" id="{347B596D-30AB-4D7D-ABC5-3F06E4916887}"/>
              </a:ext>
            </a:extLst>
          </p:cNvPr>
          <p:cNvSpPr txBox="1"/>
          <p:nvPr/>
        </p:nvSpPr>
        <p:spPr>
          <a:xfrm>
            <a:off x="2472977" y="4584287"/>
            <a:ext cx="1653123" cy="2111347"/>
          </a:xfrm>
          <a:prstGeom prst="rect">
            <a:avLst/>
          </a:prstGeom>
          <a:noFill/>
        </p:spPr>
        <p:txBody>
          <a:bodyPr wrap="square">
            <a:spAutoFit/>
          </a:bodyPr>
          <a:lstStyle/>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ground turkey</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whole turkey</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turkey breast</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salmon</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whitefish</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shrimp</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scallops</a:t>
            </a:r>
          </a:p>
        </p:txBody>
      </p:sp>
      <p:pic>
        <p:nvPicPr>
          <p:cNvPr id="11" name="Graphic 10" descr="Table setting">
            <a:hlinkClick r:id="rId4"/>
            <a:extLst>
              <a:ext uri="{FF2B5EF4-FFF2-40B4-BE49-F238E27FC236}">
                <a16:creationId xmlns:a16="http://schemas.microsoft.com/office/drawing/2014/main" id="{8FF804A0-68E9-47B2-9F38-84DA075AD7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35067" y="66365"/>
            <a:ext cx="914400" cy="914400"/>
          </a:xfrm>
          <a:prstGeom prst="rect">
            <a:avLst/>
          </a:prstGeom>
        </p:spPr>
      </p:pic>
      <p:sp>
        <p:nvSpPr>
          <p:cNvPr id="26" name="Title 1">
            <a:extLst>
              <a:ext uri="{FF2B5EF4-FFF2-40B4-BE49-F238E27FC236}">
                <a16:creationId xmlns:a16="http://schemas.microsoft.com/office/drawing/2014/main" id="{21C74735-F861-4FA9-A272-76FCEF0695FD}"/>
              </a:ext>
            </a:extLst>
          </p:cNvPr>
          <p:cNvSpPr txBox="1">
            <a:spLocks/>
          </p:cNvSpPr>
          <p:nvPr/>
        </p:nvSpPr>
        <p:spPr>
          <a:xfrm>
            <a:off x="9949467" y="0"/>
            <a:ext cx="1940858" cy="971420"/>
          </a:xfrm>
          <a:prstGeom prst="rect">
            <a:avLst/>
          </a:prstGeom>
        </p:spPr>
        <p:txBody>
          <a:bodyPr vert="horz" lIns="91440" tIns="45720" rIns="91440" bIns="45720" rtlCol="0" anchor="ctr">
            <a:normAutofit fontScale="62500" lnSpcReduction="20000"/>
          </a:bodyPr>
          <a:lstStyle>
            <a:lvl1pPr algn="l" defTabSz="457200" rtl="0" eaLnBrk="1" latinLnBrk="0" hangingPunct="1">
              <a:lnSpc>
                <a:spcPct val="100000"/>
              </a:lnSpc>
              <a:spcBef>
                <a:spcPct val="0"/>
              </a:spcBef>
              <a:buNone/>
              <a:defRPr sz="3600" b="0" kern="1200" cap="all">
                <a:solidFill>
                  <a:schemeClr val="accent1"/>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2500"/>
              </a:lnSpc>
            </a:pPr>
            <a:r>
              <a:rPr lang="en-US" sz="2800" dirty="0">
                <a:solidFill>
                  <a:schemeClr val="accent5">
                    <a:lumMod val="75000"/>
                  </a:schemeClr>
                </a:solidFill>
              </a:rPr>
              <a:t>Making healthy meals easy</a:t>
            </a:r>
          </a:p>
        </p:txBody>
      </p:sp>
    </p:spTree>
    <p:extLst>
      <p:ext uri="{BB962C8B-B14F-4D97-AF65-F5344CB8AC3E}">
        <p14:creationId xmlns:p14="http://schemas.microsoft.com/office/powerpoint/2010/main" val="406691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ppt_x</p:attrName>
                                        </p:attrNameLst>
                                      </p:cBhvr>
                                      <p:tavLst>
                                        <p:tav tm="0">
                                          <p:val>
                                            <p:strVal val="#ppt_x-#ppt_w*1.125000"/>
                                          </p:val>
                                        </p:tav>
                                        <p:tav tm="100000">
                                          <p:val>
                                            <p:strVal val="#ppt_x"/>
                                          </p:val>
                                        </p:tav>
                                      </p:tavLst>
                                    </p:anim>
                                    <p:animEffect transition="in" filter="wipe(right)">
                                      <p:cBhvr>
                                        <p:cTn id="18" dur="500"/>
                                        <p:tgtEl>
                                          <p:spTgt spid="15"/>
                                        </p:tgtEl>
                                      </p:cBhvr>
                                    </p:animEffect>
                                  </p:childTnLst>
                                </p:cTn>
                              </p:par>
                            </p:childTnLst>
                          </p:cTn>
                        </p:par>
                        <p:par>
                          <p:cTn id="19" fill="hold">
                            <p:stCondLst>
                              <p:cond delay="500"/>
                            </p:stCondLst>
                            <p:childTnLst>
                              <p:par>
                                <p:cTn id="20" presetID="1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p:tgtEl>
                                          <p:spTgt spid="25"/>
                                        </p:tgtEl>
                                        <p:attrNameLst>
                                          <p:attrName>ppt_x</p:attrName>
                                        </p:attrNameLst>
                                      </p:cBhvr>
                                      <p:tavLst>
                                        <p:tav tm="0">
                                          <p:val>
                                            <p:strVal val="#ppt_x-#ppt_w*1.125000"/>
                                          </p:val>
                                        </p:tav>
                                        <p:tav tm="100000">
                                          <p:val>
                                            <p:strVal val="#ppt_x"/>
                                          </p:val>
                                        </p:tav>
                                      </p:tavLst>
                                    </p:anim>
                                    <p:animEffect transition="in" filter="wipe(right)">
                                      <p:cBhvr>
                                        <p:cTn id="23" dur="500"/>
                                        <p:tgtEl>
                                          <p:spTgt spid="25"/>
                                        </p:tgtEl>
                                      </p:cBhvr>
                                    </p:animEffect>
                                  </p:childTnLst>
                                </p:cTn>
                              </p:par>
                            </p:childTnLst>
                          </p:cTn>
                        </p:par>
                        <p:par>
                          <p:cTn id="24" fill="hold">
                            <p:stCondLst>
                              <p:cond delay="1000"/>
                            </p:stCondLst>
                            <p:childTnLst>
                              <p:par>
                                <p:cTn id="25" presetID="12" presetClass="entr" presetSubtype="8"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400"/>
                                        <p:tgtEl>
                                          <p:spTgt spid="24"/>
                                        </p:tgtEl>
                                        <p:attrNameLst>
                                          <p:attrName>ppt_x</p:attrName>
                                        </p:attrNameLst>
                                      </p:cBhvr>
                                      <p:tavLst>
                                        <p:tav tm="0">
                                          <p:val>
                                            <p:strVal val="#ppt_x-#ppt_w*1.125000"/>
                                          </p:val>
                                        </p:tav>
                                        <p:tav tm="100000">
                                          <p:val>
                                            <p:strVal val="#ppt_x"/>
                                          </p:val>
                                        </p:tav>
                                      </p:tavLst>
                                    </p:anim>
                                    <p:animEffect transition="in" filter="wipe(right)">
                                      <p:cBhvr>
                                        <p:cTn id="28" dur="4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7"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a:extLst>
              <a:ext uri="{FF2B5EF4-FFF2-40B4-BE49-F238E27FC236}">
                <a16:creationId xmlns:a16="http://schemas.microsoft.com/office/drawing/2014/main" id="{DB1BE16A-01E5-40B0-952F-81844CB85D49}"/>
              </a:ext>
            </a:extLst>
          </p:cNvPr>
          <p:cNvSpPr/>
          <p:nvPr/>
        </p:nvSpPr>
        <p:spPr>
          <a:xfrm>
            <a:off x="0" y="3264265"/>
            <a:ext cx="2017152" cy="900074"/>
          </a:xfrm>
          <a:prstGeom prst="flowChartDocument">
            <a:avLst/>
          </a:prstGeom>
          <a:solidFill>
            <a:schemeClr val="accent1">
              <a:lumMod val="75000"/>
            </a:schemeClr>
          </a:solidFill>
          <a:ln>
            <a:noFill/>
          </a:ln>
          <a:effectLst>
            <a:outerShdw blurRad="76200" dist="25400" dir="5400000" sx="99000" sy="99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6F08AE33-5016-4838-A6F0-A80AD2C2E8AE}"/>
              </a:ext>
            </a:extLst>
          </p:cNvPr>
          <p:cNvSpPr>
            <a:spLocks noGrp="1"/>
          </p:cNvSpPr>
          <p:nvPr>
            <p:ph type="title"/>
          </p:nvPr>
        </p:nvSpPr>
        <p:spPr>
          <a:xfrm>
            <a:off x="135920" y="2794924"/>
            <a:ext cx="1653124" cy="463699"/>
          </a:xfrm>
        </p:spPr>
        <p:txBody>
          <a:bodyPr anchor="t">
            <a:normAutofit/>
          </a:bodyPr>
          <a:lstStyle/>
          <a:p>
            <a:pPr algn="ctr"/>
            <a:r>
              <a:rPr lang="en-US" sz="2400" b="1" dirty="0">
                <a:solidFill>
                  <a:schemeClr val="accent6">
                    <a:lumMod val="75000"/>
                  </a:schemeClr>
                </a:solidFill>
                <a:latin typeface="Myriad Pro SemiCond" panose="020B0503030403020204" pitchFamily="34" charset="0"/>
              </a:rPr>
              <a:t>protein</a:t>
            </a:r>
            <a:endParaRPr lang="en-US" sz="2800" b="1" dirty="0">
              <a:solidFill>
                <a:schemeClr val="accent6">
                  <a:lumMod val="75000"/>
                </a:schemeClr>
              </a:solidFill>
              <a:latin typeface="Myriad Pro SemiCond" panose="020B0503030403020204" pitchFamily="34" charset="0"/>
            </a:endParaRPr>
          </a:p>
        </p:txBody>
      </p:sp>
      <p:pic>
        <p:nvPicPr>
          <p:cNvPr id="5" name="Picture 4">
            <a:extLst>
              <a:ext uri="{FF2B5EF4-FFF2-40B4-BE49-F238E27FC236}">
                <a16:creationId xmlns:a16="http://schemas.microsoft.com/office/drawing/2014/main" id="{C945818B-A8B5-4033-A163-D57653B78836}"/>
              </a:ext>
            </a:extLst>
          </p:cNvPr>
          <p:cNvPicPr>
            <a:picLocks noChangeAspect="1"/>
          </p:cNvPicPr>
          <p:nvPr/>
        </p:nvPicPr>
        <p:blipFill rotWithShape="1">
          <a:blip r:embed="rId3"/>
          <a:srcRect l="717" t="3020" r="1" b="3582"/>
          <a:stretch/>
        </p:blipFill>
        <p:spPr>
          <a:xfrm>
            <a:off x="41223" y="894562"/>
            <a:ext cx="12104534" cy="1900363"/>
          </a:xfrm>
          <a:prstGeom prst="rect">
            <a:avLst/>
          </a:prstGeom>
        </p:spPr>
      </p:pic>
      <p:sp>
        <p:nvSpPr>
          <p:cNvPr id="9" name="Title 1">
            <a:extLst>
              <a:ext uri="{FF2B5EF4-FFF2-40B4-BE49-F238E27FC236}">
                <a16:creationId xmlns:a16="http://schemas.microsoft.com/office/drawing/2014/main" id="{D7F1B76B-F60F-422E-9DD5-37AD6216E80A}"/>
              </a:ext>
            </a:extLst>
          </p:cNvPr>
          <p:cNvSpPr txBox="1">
            <a:spLocks/>
          </p:cNvSpPr>
          <p:nvPr/>
        </p:nvSpPr>
        <p:spPr>
          <a:xfrm>
            <a:off x="365273" y="-8434"/>
            <a:ext cx="4499690" cy="834280"/>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2"/>
                </a:solidFill>
              </a:rPr>
              <a:t>Meal Planning</a:t>
            </a:r>
          </a:p>
        </p:txBody>
      </p:sp>
      <p:sp>
        <p:nvSpPr>
          <p:cNvPr id="12" name="Title 1">
            <a:extLst>
              <a:ext uri="{FF2B5EF4-FFF2-40B4-BE49-F238E27FC236}">
                <a16:creationId xmlns:a16="http://schemas.microsoft.com/office/drawing/2014/main" id="{053C973A-BFAC-4D79-B6E8-6DF84E0D5D0F}"/>
              </a:ext>
            </a:extLst>
          </p:cNvPr>
          <p:cNvSpPr txBox="1">
            <a:spLocks/>
          </p:cNvSpPr>
          <p:nvPr/>
        </p:nvSpPr>
        <p:spPr>
          <a:xfrm>
            <a:off x="1982986" y="2794924"/>
            <a:ext cx="2017152" cy="463699"/>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solidFill>
                  <a:schemeClr val="accent6">
                    <a:lumMod val="75000"/>
                  </a:schemeClr>
                </a:solidFill>
                <a:latin typeface="Myriad Pro SemiCond" panose="020B0503030403020204" pitchFamily="34" charset="0"/>
              </a:rPr>
              <a:t>Vegetables</a:t>
            </a:r>
            <a:endParaRPr lang="en-US" sz="2800" b="1" dirty="0">
              <a:solidFill>
                <a:schemeClr val="accent6">
                  <a:lumMod val="75000"/>
                </a:schemeClr>
              </a:solidFill>
              <a:latin typeface="Myriad Pro SemiCond" panose="020B0503030403020204" pitchFamily="34" charset="0"/>
            </a:endParaRPr>
          </a:p>
        </p:txBody>
      </p:sp>
      <p:sp>
        <p:nvSpPr>
          <p:cNvPr id="13" name="Title 1">
            <a:extLst>
              <a:ext uri="{FF2B5EF4-FFF2-40B4-BE49-F238E27FC236}">
                <a16:creationId xmlns:a16="http://schemas.microsoft.com/office/drawing/2014/main" id="{C980F63B-27CB-4CD1-94E4-904865DCDBAA}"/>
              </a:ext>
            </a:extLst>
          </p:cNvPr>
          <p:cNvSpPr txBox="1">
            <a:spLocks/>
          </p:cNvSpPr>
          <p:nvPr/>
        </p:nvSpPr>
        <p:spPr>
          <a:xfrm>
            <a:off x="4208729" y="2794924"/>
            <a:ext cx="1653124" cy="463699"/>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solidFill>
                  <a:schemeClr val="accent6">
                    <a:lumMod val="75000"/>
                  </a:schemeClr>
                </a:solidFill>
                <a:latin typeface="Myriad Pro SemiCond" panose="020B0503030403020204" pitchFamily="34" charset="0"/>
              </a:rPr>
              <a:t>Fruit</a:t>
            </a:r>
            <a:endParaRPr lang="en-US" sz="2800" b="1" dirty="0">
              <a:solidFill>
                <a:schemeClr val="accent6">
                  <a:lumMod val="75000"/>
                </a:schemeClr>
              </a:solidFill>
              <a:latin typeface="Myriad Pro SemiCond" panose="020B0503030403020204" pitchFamily="34" charset="0"/>
            </a:endParaRPr>
          </a:p>
        </p:txBody>
      </p:sp>
      <p:sp>
        <p:nvSpPr>
          <p:cNvPr id="14" name="Title 1">
            <a:extLst>
              <a:ext uri="{FF2B5EF4-FFF2-40B4-BE49-F238E27FC236}">
                <a16:creationId xmlns:a16="http://schemas.microsoft.com/office/drawing/2014/main" id="{3999AEB6-F15F-4166-8632-D4394E7A284F}"/>
              </a:ext>
            </a:extLst>
          </p:cNvPr>
          <p:cNvSpPr txBox="1">
            <a:spLocks/>
          </p:cNvSpPr>
          <p:nvPr/>
        </p:nvSpPr>
        <p:spPr>
          <a:xfrm>
            <a:off x="8296343" y="2794924"/>
            <a:ext cx="1653124" cy="463699"/>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solidFill>
                  <a:schemeClr val="accent6">
                    <a:lumMod val="75000"/>
                  </a:schemeClr>
                </a:solidFill>
                <a:latin typeface="Myriad Pro SemiCond" panose="020B0503030403020204" pitchFamily="34" charset="0"/>
              </a:rPr>
              <a:t>FAts</a:t>
            </a:r>
            <a:endParaRPr lang="en-US" sz="2800" b="1" dirty="0">
              <a:solidFill>
                <a:schemeClr val="accent6">
                  <a:lumMod val="75000"/>
                </a:schemeClr>
              </a:solidFill>
              <a:latin typeface="Myriad Pro SemiCond" panose="020B0503030403020204" pitchFamily="34" charset="0"/>
            </a:endParaRPr>
          </a:p>
        </p:txBody>
      </p:sp>
      <p:sp>
        <p:nvSpPr>
          <p:cNvPr id="17" name="Text Placeholder 2">
            <a:extLst>
              <a:ext uri="{FF2B5EF4-FFF2-40B4-BE49-F238E27FC236}">
                <a16:creationId xmlns:a16="http://schemas.microsoft.com/office/drawing/2014/main" id="{59DED389-C546-4192-B917-9E2637C3D536}"/>
              </a:ext>
            </a:extLst>
          </p:cNvPr>
          <p:cNvSpPr txBox="1">
            <a:spLocks/>
          </p:cNvSpPr>
          <p:nvPr/>
        </p:nvSpPr>
        <p:spPr>
          <a:xfrm>
            <a:off x="209983" y="3337669"/>
            <a:ext cx="1589514" cy="785726"/>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lgn="ctr"/>
            <a:r>
              <a:rPr lang="en-US" b="1" cap="none" dirty="0">
                <a:solidFill>
                  <a:schemeClr val="bg2"/>
                </a:solidFill>
              </a:rPr>
              <a:t>1-2 palm-sized portions</a:t>
            </a:r>
          </a:p>
        </p:txBody>
      </p:sp>
      <p:sp>
        <p:nvSpPr>
          <p:cNvPr id="26" name="Title 1">
            <a:extLst>
              <a:ext uri="{FF2B5EF4-FFF2-40B4-BE49-F238E27FC236}">
                <a16:creationId xmlns:a16="http://schemas.microsoft.com/office/drawing/2014/main" id="{21C74735-F861-4FA9-A272-76FCEF0695FD}"/>
              </a:ext>
            </a:extLst>
          </p:cNvPr>
          <p:cNvSpPr txBox="1">
            <a:spLocks/>
          </p:cNvSpPr>
          <p:nvPr/>
        </p:nvSpPr>
        <p:spPr>
          <a:xfrm>
            <a:off x="9949467" y="0"/>
            <a:ext cx="1940858" cy="971420"/>
          </a:xfrm>
          <a:prstGeom prst="rect">
            <a:avLst/>
          </a:prstGeom>
        </p:spPr>
        <p:txBody>
          <a:bodyPr vert="horz" lIns="91440" tIns="45720" rIns="91440" bIns="45720" rtlCol="0" anchor="ctr">
            <a:normAutofit fontScale="62500" lnSpcReduction="20000"/>
          </a:bodyPr>
          <a:lstStyle>
            <a:lvl1pPr algn="l" defTabSz="457200" rtl="0" eaLnBrk="1" latinLnBrk="0" hangingPunct="1">
              <a:lnSpc>
                <a:spcPct val="100000"/>
              </a:lnSpc>
              <a:spcBef>
                <a:spcPct val="0"/>
              </a:spcBef>
              <a:buNone/>
              <a:defRPr sz="3600" b="0" kern="1200" cap="all">
                <a:solidFill>
                  <a:schemeClr val="accent1"/>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2500"/>
              </a:lnSpc>
            </a:pPr>
            <a:r>
              <a:rPr lang="en-US" sz="2800" dirty="0">
                <a:solidFill>
                  <a:schemeClr val="accent5">
                    <a:lumMod val="75000"/>
                  </a:schemeClr>
                </a:solidFill>
              </a:rPr>
              <a:t>Making healthy meals easy</a:t>
            </a:r>
          </a:p>
        </p:txBody>
      </p:sp>
      <p:sp>
        <p:nvSpPr>
          <p:cNvPr id="16" name="Flowchart: Document 15">
            <a:extLst>
              <a:ext uri="{FF2B5EF4-FFF2-40B4-BE49-F238E27FC236}">
                <a16:creationId xmlns:a16="http://schemas.microsoft.com/office/drawing/2014/main" id="{6D9B9A62-D164-4871-9103-A1D5CA4BF4CC}"/>
              </a:ext>
            </a:extLst>
          </p:cNvPr>
          <p:cNvSpPr/>
          <p:nvPr/>
        </p:nvSpPr>
        <p:spPr>
          <a:xfrm>
            <a:off x="2020735" y="3266625"/>
            <a:ext cx="2017152" cy="900074"/>
          </a:xfrm>
          <a:prstGeom prst="flowChartDocument">
            <a:avLst/>
          </a:prstGeom>
          <a:solidFill>
            <a:schemeClr val="accent1">
              <a:lumMod val="75000"/>
            </a:schemeClr>
          </a:solidFill>
          <a:ln>
            <a:noFill/>
          </a:ln>
          <a:effectLst>
            <a:outerShdw blurRad="76200" dist="25400" dir="5400000" sx="99000" sy="99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8" name="Text Placeholder 2">
            <a:extLst>
              <a:ext uri="{FF2B5EF4-FFF2-40B4-BE49-F238E27FC236}">
                <a16:creationId xmlns:a16="http://schemas.microsoft.com/office/drawing/2014/main" id="{6022443D-FB8D-417C-BB93-37B95627F1DF}"/>
              </a:ext>
            </a:extLst>
          </p:cNvPr>
          <p:cNvSpPr txBox="1">
            <a:spLocks/>
          </p:cNvSpPr>
          <p:nvPr/>
        </p:nvSpPr>
        <p:spPr>
          <a:xfrm>
            <a:off x="2177043" y="3341898"/>
            <a:ext cx="1589514" cy="785726"/>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lgn="ctr"/>
            <a:r>
              <a:rPr lang="en-US" b="1" cap="none" dirty="0">
                <a:solidFill>
                  <a:schemeClr val="bg2"/>
                </a:solidFill>
              </a:rPr>
              <a:t>Fill the rest of the plate</a:t>
            </a:r>
          </a:p>
        </p:txBody>
      </p:sp>
      <p:sp>
        <p:nvSpPr>
          <p:cNvPr id="19" name="TextBox 18">
            <a:extLst>
              <a:ext uri="{FF2B5EF4-FFF2-40B4-BE49-F238E27FC236}">
                <a16:creationId xmlns:a16="http://schemas.microsoft.com/office/drawing/2014/main" id="{B34D2DC9-D4D2-4608-A19D-D68C5DEEF397}"/>
              </a:ext>
            </a:extLst>
          </p:cNvPr>
          <p:cNvSpPr txBox="1"/>
          <p:nvPr/>
        </p:nvSpPr>
        <p:spPr>
          <a:xfrm>
            <a:off x="209983" y="4275055"/>
            <a:ext cx="1589515" cy="2406813"/>
          </a:xfrm>
          <a:prstGeom prst="rect">
            <a:avLst/>
          </a:prstGeom>
          <a:noFill/>
        </p:spPr>
        <p:txBody>
          <a:bodyPr wrap="square">
            <a:spAutoFit/>
          </a:bodyPr>
          <a:lstStyle/>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artichoke</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arugula</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asparagus (C)</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beets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bell peppers (D)</a:t>
            </a:r>
          </a:p>
          <a:p>
            <a:pPr marL="401637" indent="-285750" defTabSz="457200">
              <a:spcBef>
                <a:spcPct val="20000"/>
              </a:spcBef>
              <a:buClr>
                <a:schemeClr val="accent3"/>
              </a:buClr>
              <a:buSzPct val="92000"/>
              <a:buFont typeface="Wingdings" panose="05000000000000000000" pitchFamily="2" charset="2"/>
              <a:buChar char="ü"/>
            </a:pPr>
            <a:r>
              <a:rPr lang="en-US" sz="1600" dirty="0" err="1">
                <a:solidFill>
                  <a:schemeClr val="accent1">
                    <a:lumMod val="40000"/>
                    <a:lumOff val="60000"/>
                  </a:schemeClr>
                </a:solidFill>
                <a:latin typeface="Myriad Pro Cond" panose="020B0506030403020204" pitchFamily="34" charset="0"/>
              </a:rPr>
              <a:t>bok</a:t>
            </a:r>
            <a:r>
              <a:rPr lang="en-US" sz="1600" dirty="0">
                <a:solidFill>
                  <a:schemeClr val="accent1">
                    <a:lumMod val="40000"/>
                    <a:lumOff val="60000"/>
                  </a:schemeClr>
                </a:solidFill>
                <a:latin typeface="Myriad Pro Cond" panose="020B0506030403020204" pitchFamily="34" charset="0"/>
              </a:rPr>
              <a:t> choy</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broccoli</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broccolini</a:t>
            </a:r>
          </a:p>
        </p:txBody>
      </p:sp>
      <p:sp>
        <p:nvSpPr>
          <p:cNvPr id="20" name="TextBox 19">
            <a:extLst>
              <a:ext uri="{FF2B5EF4-FFF2-40B4-BE49-F238E27FC236}">
                <a16:creationId xmlns:a16="http://schemas.microsoft.com/office/drawing/2014/main" id="{17582692-90BC-4051-BEF5-3E83CA23BB07}"/>
              </a:ext>
            </a:extLst>
          </p:cNvPr>
          <p:cNvSpPr txBox="1"/>
          <p:nvPr/>
        </p:nvSpPr>
        <p:spPr>
          <a:xfrm>
            <a:off x="7846298" y="4275055"/>
            <a:ext cx="1653122" cy="2406813"/>
          </a:xfrm>
          <a:prstGeom prst="rect">
            <a:avLst/>
          </a:prstGeom>
          <a:noFill/>
        </p:spPr>
        <p:txBody>
          <a:bodyPr wrap="square">
            <a:spAutoFit/>
          </a:bodyPr>
          <a:lstStyle/>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radish</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rutabaga</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rhubarb</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romaine</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shallots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snow peas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sugar snap peas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squash (D)</a:t>
            </a:r>
          </a:p>
        </p:txBody>
      </p:sp>
      <p:sp>
        <p:nvSpPr>
          <p:cNvPr id="21" name="TextBox 20">
            <a:extLst>
              <a:ext uri="{FF2B5EF4-FFF2-40B4-BE49-F238E27FC236}">
                <a16:creationId xmlns:a16="http://schemas.microsoft.com/office/drawing/2014/main" id="{A2D29EE2-7A6C-4E8C-ABCD-D5979A12D83E}"/>
              </a:ext>
            </a:extLst>
          </p:cNvPr>
          <p:cNvSpPr txBox="1"/>
          <p:nvPr/>
        </p:nvSpPr>
        <p:spPr>
          <a:xfrm>
            <a:off x="2028009" y="4275055"/>
            <a:ext cx="1890398" cy="2406813"/>
          </a:xfrm>
          <a:prstGeom prst="rect">
            <a:avLst/>
          </a:prstGeom>
          <a:noFill/>
        </p:spPr>
        <p:txBody>
          <a:bodyPr wrap="square">
            <a:spAutoFit/>
          </a:bodyPr>
          <a:lstStyle/>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brussel sprouts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cabbage</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carrots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cauliflower</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celery (D)</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cherry tomatoes (D)</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collard greens (D)</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cucumber (D)</a:t>
            </a:r>
          </a:p>
        </p:txBody>
      </p:sp>
      <p:sp>
        <p:nvSpPr>
          <p:cNvPr id="22" name="TextBox 21">
            <a:extLst>
              <a:ext uri="{FF2B5EF4-FFF2-40B4-BE49-F238E27FC236}">
                <a16:creationId xmlns:a16="http://schemas.microsoft.com/office/drawing/2014/main" id="{2A146F4B-95A0-48F1-8B0E-D4198EBDE54A}"/>
              </a:ext>
            </a:extLst>
          </p:cNvPr>
          <p:cNvSpPr txBox="1"/>
          <p:nvPr/>
        </p:nvSpPr>
        <p:spPr>
          <a:xfrm>
            <a:off x="4146918" y="4275055"/>
            <a:ext cx="1652201" cy="2406813"/>
          </a:xfrm>
          <a:prstGeom prst="rect">
            <a:avLst/>
          </a:prstGeom>
          <a:noFill/>
        </p:spPr>
        <p:txBody>
          <a:bodyPr wrap="square">
            <a:spAutoFit/>
          </a:bodyPr>
          <a:lstStyle/>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eggplant (C)</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endive</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fennel (anise)</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garlic</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green beans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jalapeno</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hot peppers (D)</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kale (D)</a:t>
            </a:r>
          </a:p>
        </p:txBody>
      </p:sp>
      <p:sp>
        <p:nvSpPr>
          <p:cNvPr id="23" name="TextBox 22">
            <a:extLst>
              <a:ext uri="{FF2B5EF4-FFF2-40B4-BE49-F238E27FC236}">
                <a16:creationId xmlns:a16="http://schemas.microsoft.com/office/drawing/2014/main" id="{08EA5935-C3C2-454D-BAFB-386CD60FD59E}"/>
              </a:ext>
            </a:extLst>
          </p:cNvPr>
          <p:cNvSpPr txBox="1"/>
          <p:nvPr/>
        </p:nvSpPr>
        <p:spPr>
          <a:xfrm>
            <a:off x="6027630" y="4275055"/>
            <a:ext cx="1590157" cy="2406813"/>
          </a:xfrm>
          <a:prstGeom prst="rect">
            <a:avLst/>
          </a:prstGeom>
          <a:noFill/>
        </p:spPr>
        <p:txBody>
          <a:bodyPr wrap="square">
            <a:spAutoFit/>
          </a:bodyPr>
          <a:lstStyle/>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leeks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lettuce</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mushrooms (C)</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okra</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onion (C)</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parsnips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potatoes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pumpkin</a:t>
            </a:r>
          </a:p>
        </p:txBody>
      </p:sp>
      <p:sp>
        <p:nvSpPr>
          <p:cNvPr id="27" name="TextBox 26">
            <a:extLst>
              <a:ext uri="{FF2B5EF4-FFF2-40B4-BE49-F238E27FC236}">
                <a16:creationId xmlns:a16="http://schemas.microsoft.com/office/drawing/2014/main" id="{829333E0-1CF9-49CC-A752-4ED9488D5EE3}"/>
              </a:ext>
            </a:extLst>
          </p:cNvPr>
          <p:cNvSpPr txBox="1"/>
          <p:nvPr/>
        </p:nvSpPr>
        <p:spPr>
          <a:xfrm>
            <a:off x="9727930" y="4275055"/>
            <a:ext cx="1653123" cy="2406813"/>
          </a:xfrm>
          <a:prstGeom prst="rect">
            <a:avLst/>
          </a:prstGeom>
          <a:noFill/>
        </p:spPr>
        <p:txBody>
          <a:bodyPr wrap="square">
            <a:spAutoFit/>
          </a:bodyPr>
          <a:lstStyle/>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spinach (D)</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sprouts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sweet potato (C)</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yams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swiss chard</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tomato</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turnip</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zucchini</a:t>
            </a:r>
          </a:p>
        </p:txBody>
      </p:sp>
      <p:pic>
        <p:nvPicPr>
          <p:cNvPr id="28" name="Graphic 27" descr="Apple">
            <a:hlinkClick r:id="rId4"/>
            <a:extLst>
              <a:ext uri="{FF2B5EF4-FFF2-40B4-BE49-F238E27FC236}">
                <a16:creationId xmlns:a16="http://schemas.microsoft.com/office/drawing/2014/main" id="{6C79E98F-47B2-42EB-BCEB-DDD27B4DDA6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351232" y="131445"/>
            <a:ext cx="658968" cy="658968"/>
          </a:xfrm>
          <a:prstGeom prst="rect">
            <a:avLst/>
          </a:prstGeom>
        </p:spPr>
      </p:pic>
      <p:sp>
        <p:nvSpPr>
          <p:cNvPr id="29" name="Title 1">
            <a:extLst>
              <a:ext uri="{FF2B5EF4-FFF2-40B4-BE49-F238E27FC236}">
                <a16:creationId xmlns:a16="http://schemas.microsoft.com/office/drawing/2014/main" id="{7EEB4C34-BDC2-4486-A973-E124B1E3775D}"/>
              </a:ext>
            </a:extLst>
          </p:cNvPr>
          <p:cNvSpPr txBox="1">
            <a:spLocks/>
          </p:cNvSpPr>
          <p:nvPr/>
        </p:nvSpPr>
        <p:spPr>
          <a:xfrm>
            <a:off x="6936148" y="0"/>
            <a:ext cx="1940858" cy="971420"/>
          </a:xfrm>
          <a:prstGeom prst="rect">
            <a:avLst/>
          </a:prstGeom>
        </p:spPr>
        <p:txBody>
          <a:bodyPr vert="horz" lIns="91440" tIns="45720" rIns="91440" bIns="45720" rtlCol="0" anchor="ctr">
            <a:normAutofit fontScale="62500" lnSpcReduction="20000"/>
          </a:bodyPr>
          <a:lstStyle>
            <a:lvl1pPr algn="l" defTabSz="457200" rtl="0" eaLnBrk="1" latinLnBrk="0" hangingPunct="1">
              <a:lnSpc>
                <a:spcPct val="100000"/>
              </a:lnSpc>
              <a:spcBef>
                <a:spcPct val="0"/>
              </a:spcBef>
              <a:buNone/>
              <a:defRPr sz="3600" b="0" kern="1200" cap="all">
                <a:solidFill>
                  <a:schemeClr val="accent1"/>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2500"/>
              </a:lnSpc>
            </a:pPr>
            <a:r>
              <a:rPr lang="en-US" sz="2800" dirty="0">
                <a:solidFill>
                  <a:schemeClr val="accent5">
                    <a:lumMod val="50000"/>
                  </a:schemeClr>
                </a:solidFill>
              </a:rPr>
              <a:t>Fresh Produce on a budget</a:t>
            </a:r>
          </a:p>
        </p:txBody>
      </p:sp>
      <p:pic>
        <p:nvPicPr>
          <p:cNvPr id="30" name="Graphic 29" descr="Table setting">
            <a:hlinkClick r:id="rId7"/>
            <a:extLst>
              <a:ext uri="{FF2B5EF4-FFF2-40B4-BE49-F238E27FC236}">
                <a16:creationId xmlns:a16="http://schemas.microsoft.com/office/drawing/2014/main" id="{8CA1ADCA-B565-4281-A6D5-1FF7AA1372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35067" y="66365"/>
            <a:ext cx="914400" cy="914400"/>
          </a:xfrm>
          <a:prstGeom prst="rect">
            <a:avLst/>
          </a:prstGeom>
        </p:spPr>
      </p:pic>
    </p:spTree>
    <p:extLst>
      <p:ext uri="{BB962C8B-B14F-4D97-AF65-F5344CB8AC3E}">
        <p14:creationId xmlns:p14="http://schemas.microsoft.com/office/powerpoint/2010/main" val="267320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down)">
                                      <p:cBhvr>
                                        <p:cTn id="8" dur="500"/>
                                        <p:tgtEl>
                                          <p:spTgt spid="16"/>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ppt_x</p:attrName>
                                        </p:attrNameLst>
                                      </p:cBhvr>
                                      <p:tavLst>
                                        <p:tav tm="0">
                                          <p:val>
                                            <p:strVal val="#ppt_x-#ppt_w*1.125000"/>
                                          </p:val>
                                        </p:tav>
                                        <p:tav tm="100000">
                                          <p:val>
                                            <p:strVal val="#ppt_x"/>
                                          </p:val>
                                        </p:tav>
                                      </p:tavLst>
                                    </p:anim>
                                    <p:animEffect transition="in" filter="wipe(right)">
                                      <p:cBhvr>
                                        <p:cTn id="18" dur="500"/>
                                        <p:tgtEl>
                                          <p:spTgt spid="19"/>
                                        </p:tgtEl>
                                      </p:cBhvr>
                                    </p:animEffect>
                                  </p:childTnLst>
                                </p:cTn>
                              </p:par>
                            </p:childTnLst>
                          </p:cTn>
                        </p:par>
                        <p:par>
                          <p:cTn id="19" fill="hold">
                            <p:stCondLst>
                              <p:cond delay="500"/>
                            </p:stCondLst>
                            <p:childTnLst>
                              <p:par>
                                <p:cTn id="20" presetID="1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p:tgtEl>
                                          <p:spTgt spid="21"/>
                                        </p:tgtEl>
                                        <p:attrNameLst>
                                          <p:attrName>ppt_x</p:attrName>
                                        </p:attrNameLst>
                                      </p:cBhvr>
                                      <p:tavLst>
                                        <p:tav tm="0">
                                          <p:val>
                                            <p:strVal val="#ppt_x-#ppt_w*1.125000"/>
                                          </p:val>
                                        </p:tav>
                                        <p:tav tm="100000">
                                          <p:val>
                                            <p:strVal val="#ppt_x"/>
                                          </p:val>
                                        </p:tav>
                                      </p:tavLst>
                                    </p:anim>
                                    <p:animEffect transition="in" filter="wipe(right)">
                                      <p:cBhvr>
                                        <p:cTn id="23" dur="500"/>
                                        <p:tgtEl>
                                          <p:spTgt spid="21"/>
                                        </p:tgtEl>
                                      </p:cBhvr>
                                    </p:animEffect>
                                  </p:childTnLst>
                                </p:cTn>
                              </p:par>
                            </p:childTnLst>
                          </p:cTn>
                        </p:par>
                        <p:par>
                          <p:cTn id="24" fill="hold">
                            <p:stCondLst>
                              <p:cond delay="1000"/>
                            </p:stCondLst>
                            <p:childTnLst>
                              <p:par>
                                <p:cTn id="25" presetID="1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ppt_x</p:attrName>
                                        </p:attrNameLst>
                                      </p:cBhvr>
                                      <p:tavLst>
                                        <p:tav tm="0">
                                          <p:val>
                                            <p:strVal val="#ppt_x-#ppt_w*1.125000"/>
                                          </p:val>
                                        </p:tav>
                                        <p:tav tm="100000">
                                          <p:val>
                                            <p:strVal val="#ppt_x"/>
                                          </p:val>
                                        </p:tav>
                                      </p:tavLst>
                                    </p:anim>
                                    <p:animEffect transition="in" filter="wipe(right)">
                                      <p:cBhvr>
                                        <p:cTn id="28" dur="500"/>
                                        <p:tgtEl>
                                          <p:spTgt spid="22"/>
                                        </p:tgtEl>
                                      </p:cBhvr>
                                    </p:animEffect>
                                  </p:childTnLst>
                                </p:cTn>
                              </p:par>
                            </p:childTnLst>
                          </p:cTn>
                        </p:par>
                        <p:par>
                          <p:cTn id="29" fill="hold">
                            <p:stCondLst>
                              <p:cond delay="1500"/>
                            </p:stCondLst>
                            <p:childTnLst>
                              <p:par>
                                <p:cTn id="30" presetID="1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ppt_x</p:attrName>
                                        </p:attrNameLst>
                                      </p:cBhvr>
                                      <p:tavLst>
                                        <p:tav tm="0">
                                          <p:val>
                                            <p:strVal val="#ppt_x-#ppt_w*1.125000"/>
                                          </p:val>
                                        </p:tav>
                                        <p:tav tm="100000">
                                          <p:val>
                                            <p:strVal val="#ppt_x"/>
                                          </p:val>
                                        </p:tav>
                                      </p:tavLst>
                                    </p:anim>
                                    <p:animEffect transition="in" filter="wipe(right)">
                                      <p:cBhvr>
                                        <p:cTn id="33" dur="500"/>
                                        <p:tgtEl>
                                          <p:spTgt spid="23"/>
                                        </p:tgtEl>
                                      </p:cBhvr>
                                    </p:animEffect>
                                  </p:childTnLst>
                                </p:cTn>
                              </p:par>
                            </p:childTnLst>
                          </p:cTn>
                        </p:par>
                        <p:par>
                          <p:cTn id="34" fill="hold">
                            <p:stCondLst>
                              <p:cond delay="2000"/>
                            </p:stCondLst>
                            <p:childTnLst>
                              <p:par>
                                <p:cTn id="35" presetID="12" presetClass="entr" presetSubtype="8"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p:tgtEl>
                                          <p:spTgt spid="20"/>
                                        </p:tgtEl>
                                        <p:attrNameLst>
                                          <p:attrName>ppt_x</p:attrName>
                                        </p:attrNameLst>
                                      </p:cBhvr>
                                      <p:tavLst>
                                        <p:tav tm="0">
                                          <p:val>
                                            <p:strVal val="#ppt_x-#ppt_w*1.125000"/>
                                          </p:val>
                                        </p:tav>
                                        <p:tav tm="100000">
                                          <p:val>
                                            <p:strVal val="#ppt_x"/>
                                          </p:val>
                                        </p:tav>
                                      </p:tavLst>
                                    </p:anim>
                                    <p:animEffect transition="in" filter="wipe(right)">
                                      <p:cBhvr>
                                        <p:cTn id="38" dur="500"/>
                                        <p:tgtEl>
                                          <p:spTgt spid="20"/>
                                        </p:tgtEl>
                                      </p:cBhvr>
                                    </p:animEffect>
                                  </p:childTnLst>
                                </p:cTn>
                              </p:par>
                            </p:childTnLst>
                          </p:cTn>
                        </p:par>
                        <p:par>
                          <p:cTn id="39" fill="hold">
                            <p:stCondLst>
                              <p:cond delay="2500"/>
                            </p:stCondLst>
                            <p:childTnLst>
                              <p:par>
                                <p:cTn id="40" presetID="12" presetClass="entr" presetSubtype="8"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p:tgtEl>
                                          <p:spTgt spid="27"/>
                                        </p:tgtEl>
                                        <p:attrNameLst>
                                          <p:attrName>ppt_x</p:attrName>
                                        </p:attrNameLst>
                                      </p:cBhvr>
                                      <p:tavLst>
                                        <p:tav tm="0">
                                          <p:val>
                                            <p:strVal val="#ppt_x-#ppt_w*1.125000"/>
                                          </p:val>
                                        </p:tav>
                                        <p:tav tm="100000">
                                          <p:val>
                                            <p:strVal val="#ppt_x"/>
                                          </p:val>
                                        </p:tav>
                                      </p:tavLst>
                                    </p:anim>
                                    <p:animEffect transition="in" filter="wipe(right)">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900" decel="100000" fill="hold"/>
                                        <p:tgtEl>
                                          <p:spTgt spid="28"/>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900" decel="100000" fill="hold"/>
                                        <p:tgtEl>
                                          <p:spTgt spid="29"/>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P spid="20" grpId="0"/>
      <p:bldP spid="21" grpId="0"/>
      <p:bldP spid="22" grpId="0"/>
      <p:bldP spid="23" grpId="0"/>
      <p:bldP spid="27"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a:extLst>
              <a:ext uri="{FF2B5EF4-FFF2-40B4-BE49-F238E27FC236}">
                <a16:creationId xmlns:a16="http://schemas.microsoft.com/office/drawing/2014/main" id="{DB1BE16A-01E5-40B0-952F-81844CB85D49}"/>
              </a:ext>
            </a:extLst>
          </p:cNvPr>
          <p:cNvSpPr/>
          <p:nvPr/>
        </p:nvSpPr>
        <p:spPr>
          <a:xfrm>
            <a:off x="0" y="3264265"/>
            <a:ext cx="2017152" cy="900074"/>
          </a:xfrm>
          <a:prstGeom prst="flowChartDocument">
            <a:avLst/>
          </a:prstGeom>
          <a:solidFill>
            <a:schemeClr val="accent1">
              <a:lumMod val="75000"/>
            </a:schemeClr>
          </a:solidFill>
          <a:ln>
            <a:noFill/>
          </a:ln>
          <a:effectLst>
            <a:outerShdw blurRad="76200" dist="25400" dir="5400000" sx="99000" sy="99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6F08AE33-5016-4838-A6F0-A80AD2C2E8AE}"/>
              </a:ext>
            </a:extLst>
          </p:cNvPr>
          <p:cNvSpPr>
            <a:spLocks noGrp="1"/>
          </p:cNvSpPr>
          <p:nvPr>
            <p:ph type="title"/>
          </p:nvPr>
        </p:nvSpPr>
        <p:spPr>
          <a:xfrm>
            <a:off x="135920" y="2794924"/>
            <a:ext cx="1653124" cy="463699"/>
          </a:xfrm>
        </p:spPr>
        <p:txBody>
          <a:bodyPr anchor="t">
            <a:normAutofit/>
          </a:bodyPr>
          <a:lstStyle/>
          <a:p>
            <a:pPr algn="ctr"/>
            <a:r>
              <a:rPr lang="en-US" sz="2400" b="1" dirty="0">
                <a:solidFill>
                  <a:schemeClr val="accent6">
                    <a:lumMod val="75000"/>
                  </a:schemeClr>
                </a:solidFill>
                <a:latin typeface="Myriad Pro SemiCond" panose="020B0503030403020204" pitchFamily="34" charset="0"/>
              </a:rPr>
              <a:t>protein</a:t>
            </a:r>
            <a:endParaRPr lang="en-US" sz="2800" b="1" dirty="0">
              <a:solidFill>
                <a:schemeClr val="accent6">
                  <a:lumMod val="75000"/>
                </a:schemeClr>
              </a:solidFill>
              <a:latin typeface="Myriad Pro SemiCond" panose="020B0503030403020204" pitchFamily="34" charset="0"/>
            </a:endParaRPr>
          </a:p>
        </p:txBody>
      </p:sp>
      <p:pic>
        <p:nvPicPr>
          <p:cNvPr id="5" name="Picture 4">
            <a:extLst>
              <a:ext uri="{FF2B5EF4-FFF2-40B4-BE49-F238E27FC236}">
                <a16:creationId xmlns:a16="http://schemas.microsoft.com/office/drawing/2014/main" id="{C945818B-A8B5-4033-A163-D57653B78836}"/>
              </a:ext>
            </a:extLst>
          </p:cNvPr>
          <p:cNvPicPr>
            <a:picLocks noChangeAspect="1"/>
          </p:cNvPicPr>
          <p:nvPr/>
        </p:nvPicPr>
        <p:blipFill rotWithShape="1">
          <a:blip r:embed="rId3"/>
          <a:srcRect l="717" t="3020" r="1" b="3582"/>
          <a:stretch/>
        </p:blipFill>
        <p:spPr>
          <a:xfrm>
            <a:off x="41223" y="894562"/>
            <a:ext cx="12104534" cy="1900363"/>
          </a:xfrm>
          <a:prstGeom prst="rect">
            <a:avLst/>
          </a:prstGeom>
        </p:spPr>
      </p:pic>
      <p:sp>
        <p:nvSpPr>
          <p:cNvPr id="9" name="Title 1">
            <a:extLst>
              <a:ext uri="{FF2B5EF4-FFF2-40B4-BE49-F238E27FC236}">
                <a16:creationId xmlns:a16="http://schemas.microsoft.com/office/drawing/2014/main" id="{D7F1B76B-F60F-422E-9DD5-37AD6216E80A}"/>
              </a:ext>
            </a:extLst>
          </p:cNvPr>
          <p:cNvSpPr txBox="1">
            <a:spLocks/>
          </p:cNvSpPr>
          <p:nvPr/>
        </p:nvSpPr>
        <p:spPr>
          <a:xfrm>
            <a:off x="365273" y="-8434"/>
            <a:ext cx="4499690" cy="834280"/>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2"/>
                </a:solidFill>
              </a:rPr>
              <a:t>Meal Planning</a:t>
            </a:r>
          </a:p>
        </p:txBody>
      </p:sp>
      <p:sp>
        <p:nvSpPr>
          <p:cNvPr id="12" name="Title 1">
            <a:extLst>
              <a:ext uri="{FF2B5EF4-FFF2-40B4-BE49-F238E27FC236}">
                <a16:creationId xmlns:a16="http://schemas.microsoft.com/office/drawing/2014/main" id="{053C973A-BFAC-4D79-B6E8-6DF84E0D5D0F}"/>
              </a:ext>
            </a:extLst>
          </p:cNvPr>
          <p:cNvSpPr txBox="1">
            <a:spLocks/>
          </p:cNvSpPr>
          <p:nvPr/>
        </p:nvSpPr>
        <p:spPr>
          <a:xfrm>
            <a:off x="1982986" y="2794924"/>
            <a:ext cx="2017152" cy="463699"/>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solidFill>
                  <a:schemeClr val="accent6">
                    <a:lumMod val="75000"/>
                  </a:schemeClr>
                </a:solidFill>
                <a:latin typeface="Myriad Pro SemiCond" panose="020B0503030403020204" pitchFamily="34" charset="0"/>
              </a:rPr>
              <a:t>Vegetables</a:t>
            </a:r>
            <a:endParaRPr lang="en-US" sz="2800" b="1" dirty="0">
              <a:solidFill>
                <a:schemeClr val="accent6">
                  <a:lumMod val="75000"/>
                </a:schemeClr>
              </a:solidFill>
              <a:latin typeface="Myriad Pro SemiCond" panose="020B0503030403020204" pitchFamily="34" charset="0"/>
            </a:endParaRPr>
          </a:p>
        </p:txBody>
      </p:sp>
      <p:sp>
        <p:nvSpPr>
          <p:cNvPr id="13" name="Title 1">
            <a:extLst>
              <a:ext uri="{FF2B5EF4-FFF2-40B4-BE49-F238E27FC236}">
                <a16:creationId xmlns:a16="http://schemas.microsoft.com/office/drawing/2014/main" id="{C980F63B-27CB-4CD1-94E4-904865DCDBAA}"/>
              </a:ext>
            </a:extLst>
          </p:cNvPr>
          <p:cNvSpPr txBox="1">
            <a:spLocks/>
          </p:cNvSpPr>
          <p:nvPr/>
        </p:nvSpPr>
        <p:spPr>
          <a:xfrm>
            <a:off x="4208729" y="2794924"/>
            <a:ext cx="1653124" cy="463699"/>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solidFill>
                  <a:schemeClr val="accent6">
                    <a:lumMod val="75000"/>
                  </a:schemeClr>
                </a:solidFill>
                <a:latin typeface="Myriad Pro SemiCond" panose="020B0503030403020204" pitchFamily="34" charset="0"/>
              </a:rPr>
              <a:t>Fruit</a:t>
            </a:r>
            <a:endParaRPr lang="en-US" sz="2800" b="1" dirty="0">
              <a:solidFill>
                <a:schemeClr val="accent6">
                  <a:lumMod val="75000"/>
                </a:schemeClr>
              </a:solidFill>
              <a:latin typeface="Myriad Pro SemiCond" panose="020B0503030403020204" pitchFamily="34" charset="0"/>
            </a:endParaRPr>
          </a:p>
        </p:txBody>
      </p:sp>
      <p:sp>
        <p:nvSpPr>
          <p:cNvPr id="14" name="Title 1">
            <a:extLst>
              <a:ext uri="{FF2B5EF4-FFF2-40B4-BE49-F238E27FC236}">
                <a16:creationId xmlns:a16="http://schemas.microsoft.com/office/drawing/2014/main" id="{3999AEB6-F15F-4166-8632-D4394E7A284F}"/>
              </a:ext>
            </a:extLst>
          </p:cNvPr>
          <p:cNvSpPr txBox="1">
            <a:spLocks/>
          </p:cNvSpPr>
          <p:nvPr/>
        </p:nvSpPr>
        <p:spPr>
          <a:xfrm>
            <a:off x="8296343" y="2794924"/>
            <a:ext cx="1653124" cy="463699"/>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solidFill>
                  <a:schemeClr val="accent6">
                    <a:lumMod val="75000"/>
                  </a:schemeClr>
                </a:solidFill>
                <a:latin typeface="Myriad Pro SemiCond" panose="020B0503030403020204" pitchFamily="34" charset="0"/>
              </a:rPr>
              <a:t>FAts</a:t>
            </a:r>
            <a:endParaRPr lang="en-US" sz="2800" b="1" dirty="0">
              <a:solidFill>
                <a:schemeClr val="accent6">
                  <a:lumMod val="75000"/>
                </a:schemeClr>
              </a:solidFill>
              <a:latin typeface="Myriad Pro SemiCond" panose="020B0503030403020204" pitchFamily="34" charset="0"/>
            </a:endParaRPr>
          </a:p>
        </p:txBody>
      </p:sp>
      <p:sp>
        <p:nvSpPr>
          <p:cNvPr id="17" name="Text Placeholder 2">
            <a:extLst>
              <a:ext uri="{FF2B5EF4-FFF2-40B4-BE49-F238E27FC236}">
                <a16:creationId xmlns:a16="http://schemas.microsoft.com/office/drawing/2014/main" id="{59DED389-C546-4192-B917-9E2637C3D536}"/>
              </a:ext>
            </a:extLst>
          </p:cNvPr>
          <p:cNvSpPr txBox="1">
            <a:spLocks/>
          </p:cNvSpPr>
          <p:nvPr/>
        </p:nvSpPr>
        <p:spPr>
          <a:xfrm>
            <a:off x="209983" y="3337669"/>
            <a:ext cx="1589514" cy="785726"/>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lgn="ctr"/>
            <a:r>
              <a:rPr lang="en-US" b="1" cap="none" dirty="0">
                <a:solidFill>
                  <a:schemeClr val="bg2"/>
                </a:solidFill>
              </a:rPr>
              <a:t>1-2 palm-sized portions</a:t>
            </a:r>
          </a:p>
        </p:txBody>
      </p:sp>
      <p:sp>
        <p:nvSpPr>
          <p:cNvPr id="26" name="Title 1">
            <a:extLst>
              <a:ext uri="{FF2B5EF4-FFF2-40B4-BE49-F238E27FC236}">
                <a16:creationId xmlns:a16="http://schemas.microsoft.com/office/drawing/2014/main" id="{21C74735-F861-4FA9-A272-76FCEF0695FD}"/>
              </a:ext>
            </a:extLst>
          </p:cNvPr>
          <p:cNvSpPr txBox="1">
            <a:spLocks/>
          </p:cNvSpPr>
          <p:nvPr/>
        </p:nvSpPr>
        <p:spPr>
          <a:xfrm>
            <a:off x="9949467" y="0"/>
            <a:ext cx="1940858" cy="971420"/>
          </a:xfrm>
          <a:prstGeom prst="rect">
            <a:avLst/>
          </a:prstGeom>
        </p:spPr>
        <p:txBody>
          <a:bodyPr vert="horz" lIns="91440" tIns="45720" rIns="91440" bIns="45720" rtlCol="0" anchor="ctr">
            <a:normAutofit fontScale="62500" lnSpcReduction="20000"/>
          </a:bodyPr>
          <a:lstStyle>
            <a:lvl1pPr algn="l" defTabSz="457200" rtl="0" eaLnBrk="1" latinLnBrk="0" hangingPunct="1">
              <a:lnSpc>
                <a:spcPct val="100000"/>
              </a:lnSpc>
              <a:spcBef>
                <a:spcPct val="0"/>
              </a:spcBef>
              <a:buNone/>
              <a:defRPr sz="3600" b="0" kern="1200" cap="all">
                <a:solidFill>
                  <a:schemeClr val="accent1"/>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2500"/>
              </a:lnSpc>
            </a:pPr>
            <a:r>
              <a:rPr lang="en-US" sz="2800" dirty="0">
                <a:solidFill>
                  <a:schemeClr val="accent5">
                    <a:lumMod val="75000"/>
                  </a:schemeClr>
                </a:solidFill>
              </a:rPr>
              <a:t>Making healthy meals easy</a:t>
            </a:r>
          </a:p>
        </p:txBody>
      </p:sp>
      <p:sp>
        <p:nvSpPr>
          <p:cNvPr id="16" name="Flowchart: Document 15">
            <a:extLst>
              <a:ext uri="{FF2B5EF4-FFF2-40B4-BE49-F238E27FC236}">
                <a16:creationId xmlns:a16="http://schemas.microsoft.com/office/drawing/2014/main" id="{6D9B9A62-D164-4871-9103-A1D5CA4BF4CC}"/>
              </a:ext>
            </a:extLst>
          </p:cNvPr>
          <p:cNvSpPr/>
          <p:nvPr/>
        </p:nvSpPr>
        <p:spPr>
          <a:xfrm>
            <a:off x="2013911" y="3266625"/>
            <a:ext cx="2017152" cy="900074"/>
          </a:xfrm>
          <a:prstGeom prst="flowChartDocument">
            <a:avLst/>
          </a:prstGeom>
          <a:solidFill>
            <a:schemeClr val="accent1">
              <a:lumMod val="75000"/>
            </a:schemeClr>
          </a:solidFill>
          <a:ln>
            <a:noFill/>
          </a:ln>
          <a:effectLst>
            <a:outerShdw blurRad="76200" dist="25400" dir="5400000" sx="99000" sy="99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8" name="Text Placeholder 2">
            <a:extLst>
              <a:ext uri="{FF2B5EF4-FFF2-40B4-BE49-F238E27FC236}">
                <a16:creationId xmlns:a16="http://schemas.microsoft.com/office/drawing/2014/main" id="{6022443D-FB8D-417C-BB93-37B95627F1DF}"/>
              </a:ext>
            </a:extLst>
          </p:cNvPr>
          <p:cNvSpPr txBox="1">
            <a:spLocks/>
          </p:cNvSpPr>
          <p:nvPr/>
        </p:nvSpPr>
        <p:spPr>
          <a:xfrm>
            <a:off x="2177043" y="3341898"/>
            <a:ext cx="1589514" cy="785726"/>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lgn="ctr"/>
            <a:r>
              <a:rPr lang="en-US" b="1" cap="none" dirty="0">
                <a:solidFill>
                  <a:schemeClr val="bg2"/>
                </a:solidFill>
              </a:rPr>
              <a:t>Fill the rest of the plate</a:t>
            </a:r>
          </a:p>
        </p:txBody>
      </p:sp>
      <p:sp>
        <p:nvSpPr>
          <p:cNvPr id="24" name="Flowchart: Document 23">
            <a:extLst>
              <a:ext uri="{FF2B5EF4-FFF2-40B4-BE49-F238E27FC236}">
                <a16:creationId xmlns:a16="http://schemas.microsoft.com/office/drawing/2014/main" id="{5C8B4422-0E22-4420-ADEE-6766E8410F19}"/>
              </a:ext>
            </a:extLst>
          </p:cNvPr>
          <p:cNvSpPr/>
          <p:nvPr/>
        </p:nvSpPr>
        <p:spPr>
          <a:xfrm>
            <a:off x="4027597" y="3266638"/>
            <a:ext cx="2017152" cy="900074"/>
          </a:xfrm>
          <a:prstGeom prst="flowChartDocument">
            <a:avLst/>
          </a:prstGeom>
          <a:solidFill>
            <a:schemeClr val="accent1">
              <a:lumMod val="75000"/>
            </a:schemeClr>
          </a:solidFill>
          <a:ln>
            <a:noFill/>
          </a:ln>
          <a:effectLst>
            <a:outerShdw blurRad="76200" dist="25400" dir="5400000" sx="99000" sy="99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5" name="Text Placeholder 2">
            <a:extLst>
              <a:ext uri="{FF2B5EF4-FFF2-40B4-BE49-F238E27FC236}">
                <a16:creationId xmlns:a16="http://schemas.microsoft.com/office/drawing/2014/main" id="{136AF369-333C-45AA-9D50-753CB12D2DC8}"/>
              </a:ext>
            </a:extLst>
          </p:cNvPr>
          <p:cNvSpPr txBox="1">
            <a:spLocks/>
          </p:cNvSpPr>
          <p:nvPr/>
        </p:nvSpPr>
        <p:spPr>
          <a:xfrm>
            <a:off x="4212311" y="3289901"/>
            <a:ext cx="1589514" cy="785726"/>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lgn="ctr"/>
            <a:r>
              <a:rPr lang="en-US" b="1" cap="none" dirty="0">
                <a:solidFill>
                  <a:schemeClr val="bg2"/>
                </a:solidFill>
              </a:rPr>
              <a:t>1 serving occasionally</a:t>
            </a:r>
          </a:p>
        </p:txBody>
      </p:sp>
      <p:sp>
        <p:nvSpPr>
          <p:cNvPr id="28" name="TextBox 27">
            <a:extLst>
              <a:ext uri="{FF2B5EF4-FFF2-40B4-BE49-F238E27FC236}">
                <a16:creationId xmlns:a16="http://schemas.microsoft.com/office/drawing/2014/main" id="{09DA24C0-5D44-49EB-89CB-C3267DE345F7}"/>
              </a:ext>
            </a:extLst>
          </p:cNvPr>
          <p:cNvSpPr txBox="1"/>
          <p:nvPr/>
        </p:nvSpPr>
        <p:spPr>
          <a:xfrm>
            <a:off x="209983" y="4468076"/>
            <a:ext cx="1653124" cy="2111347"/>
          </a:xfrm>
          <a:prstGeom prst="rect">
            <a:avLst/>
          </a:prstGeom>
          <a:noFill/>
        </p:spPr>
        <p:txBody>
          <a:bodyPr wrap="square">
            <a:spAutoFit/>
          </a:bodyPr>
          <a:lstStyle/>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apples (D)</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apricots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bananas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blackberries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blueberries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cherries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dates</a:t>
            </a:r>
          </a:p>
        </p:txBody>
      </p:sp>
      <p:sp>
        <p:nvSpPr>
          <p:cNvPr id="29" name="TextBox 28">
            <a:extLst>
              <a:ext uri="{FF2B5EF4-FFF2-40B4-BE49-F238E27FC236}">
                <a16:creationId xmlns:a16="http://schemas.microsoft.com/office/drawing/2014/main" id="{732834BB-7472-4CD1-AD5E-95647EBD2EE0}"/>
              </a:ext>
            </a:extLst>
          </p:cNvPr>
          <p:cNvSpPr txBox="1"/>
          <p:nvPr/>
        </p:nvSpPr>
        <p:spPr>
          <a:xfrm>
            <a:off x="2190562" y="4468076"/>
            <a:ext cx="1653124" cy="2111347"/>
          </a:xfrm>
          <a:prstGeom prst="rect">
            <a:avLst/>
          </a:prstGeom>
          <a:noFill/>
        </p:spPr>
        <p:txBody>
          <a:bodyPr wrap="square">
            <a:spAutoFit/>
          </a:bodyPr>
          <a:lstStyle/>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figs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grapefruit (C)</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grapes (D)</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jicama</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kiwi (C)</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lemons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limes</a:t>
            </a:r>
          </a:p>
        </p:txBody>
      </p:sp>
      <p:sp>
        <p:nvSpPr>
          <p:cNvPr id="30" name="TextBox 29">
            <a:extLst>
              <a:ext uri="{FF2B5EF4-FFF2-40B4-BE49-F238E27FC236}">
                <a16:creationId xmlns:a16="http://schemas.microsoft.com/office/drawing/2014/main" id="{F145B166-68AC-4614-A84C-8B3C4D53BF14}"/>
              </a:ext>
            </a:extLst>
          </p:cNvPr>
          <p:cNvSpPr txBox="1"/>
          <p:nvPr/>
        </p:nvSpPr>
        <p:spPr>
          <a:xfrm>
            <a:off x="4171141" y="4468076"/>
            <a:ext cx="1653124" cy="2111347"/>
          </a:xfrm>
          <a:prstGeom prst="rect">
            <a:avLst/>
          </a:prstGeom>
          <a:noFill/>
        </p:spPr>
        <p:txBody>
          <a:bodyPr wrap="square">
            <a:spAutoFit/>
          </a:bodyPr>
          <a:lstStyle/>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mango (C)</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melon</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nectarines (D)</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oranges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papaya (C)</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peaches (D)</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pears</a:t>
            </a:r>
          </a:p>
        </p:txBody>
      </p:sp>
      <p:sp>
        <p:nvSpPr>
          <p:cNvPr id="31" name="TextBox 30">
            <a:extLst>
              <a:ext uri="{FF2B5EF4-FFF2-40B4-BE49-F238E27FC236}">
                <a16:creationId xmlns:a16="http://schemas.microsoft.com/office/drawing/2014/main" id="{D43F77CC-625C-49F3-B6F5-13F83C03F2DC}"/>
              </a:ext>
            </a:extLst>
          </p:cNvPr>
          <p:cNvSpPr txBox="1"/>
          <p:nvPr/>
        </p:nvSpPr>
        <p:spPr>
          <a:xfrm>
            <a:off x="6151720" y="4468076"/>
            <a:ext cx="1653124" cy="1815882"/>
          </a:xfrm>
          <a:prstGeom prst="rect">
            <a:avLst/>
          </a:prstGeom>
          <a:noFill/>
        </p:spPr>
        <p:txBody>
          <a:bodyPr wrap="square">
            <a:spAutoFit/>
          </a:bodyPr>
          <a:lstStyle/>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pineapple (C)</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plantains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plums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pomegranate</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raspberries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strawberries (D)</a:t>
            </a:r>
          </a:p>
        </p:txBody>
      </p:sp>
      <p:sp>
        <p:nvSpPr>
          <p:cNvPr id="32" name="TextBox 31">
            <a:extLst>
              <a:ext uri="{FF2B5EF4-FFF2-40B4-BE49-F238E27FC236}">
                <a16:creationId xmlns:a16="http://schemas.microsoft.com/office/drawing/2014/main" id="{A0AFB01D-CA1B-4368-9194-4878D296CD51}"/>
              </a:ext>
            </a:extLst>
          </p:cNvPr>
          <p:cNvSpPr txBox="1"/>
          <p:nvPr/>
        </p:nvSpPr>
        <p:spPr>
          <a:xfrm>
            <a:off x="8132300" y="4468076"/>
            <a:ext cx="1653124" cy="1224951"/>
          </a:xfrm>
          <a:prstGeom prst="rect">
            <a:avLst/>
          </a:prstGeom>
          <a:noFill/>
        </p:spPr>
        <p:txBody>
          <a:bodyPr wrap="square">
            <a:spAutoFit/>
          </a:bodyPr>
          <a:lstStyle/>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tangerines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watermelon</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Dried fruits</a:t>
            </a:r>
          </a:p>
          <a:p>
            <a:pPr marL="285750" indent="-285750" defTabSz="457200">
              <a:spcBef>
                <a:spcPct val="20000"/>
              </a:spcBef>
              <a:buClr>
                <a:schemeClr val="accent1"/>
              </a:buClr>
              <a:buSzPct val="92000"/>
              <a:buFont typeface="Arial" panose="020B0604020202020204" pitchFamily="34" charset="0"/>
              <a:buChar char="•"/>
            </a:pPr>
            <a:endParaRPr lang="en-US" sz="1600" dirty="0">
              <a:solidFill>
                <a:schemeClr val="accent1">
                  <a:lumMod val="60000"/>
                  <a:lumOff val="40000"/>
                </a:schemeClr>
              </a:solidFill>
              <a:latin typeface="Myriad Pro Cond" panose="020B0506030403020204" pitchFamily="34" charset="0"/>
            </a:endParaRPr>
          </a:p>
        </p:txBody>
      </p:sp>
      <p:pic>
        <p:nvPicPr>
          <p:cNvPr id="34" name="Graphic 33" descr="Apple">
            <a:hlinkClick r:id="rId4"/>
            <a:extLst>
              <a:ext uri="{FF2B5EF4-FFF2-40B4-BE49-F238E27FC236}">
                <a16:creationId xmlns:a16="http://schemas.microsoft.com/office/drawing/2014/main" id="{D8A70A5A-255F-4ED3-9201-21265F9673A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351232" y="131445"/>
            <a:ext cx="658968" cy="658968"/>
          </a:xfrm>
          <a:prstGeom prst="rect">
            <a:avLst/>
          </a:prstGeom>
        </p:spPr>
      </p:pic>
      <p:sp>
        <p:nvSpPr>
          <p:cNvPr id="35" name="Title 1">
            <a:extLst>
              <a:ext uri="{FF2B5EF4-FFF2-40B4-BE49-F238E27FC236}">
                <a16:creationId xmlns:a16="http://schemas.microsoft.com/office/drawing/2014/main" id="{F276C340-027B-452B-8B7B-5146FB2DD704}"/>
              </a:ext>
            </a:extLst>
          </p:cNvPr>
          <p:cNvSpPr txBox="1">
            <a:spLocks/>
          </p:cNvSpPr>
          <p:nvPr/>
        </p:nvSpPr>
        <p:spPr>
          <a:xfrm>
            <a:off x="6936148" y="0"/>
            <a:ext cx="1940858" cy="971420"/>
          </a:xfrm>
          <a:prstGeom prst="rect">
            <a:avLst/>
          </a:prstGeom>
        </p:spPr>
        <p:txBody>
          <a:bodyPr vert="horz" lIns="91440" tIns="45720" rIns="91440" bIns="45720" rtlCol="0" anchor="ctr">
            <a:normAutofit fontScale="62500" lnSpcReduction="20000"/>
          </a:bodyPr>
          <a:lstStyle>
            <a:lvl1pPr algn="l" defTabSz="457200" rtl="0" eaLnBrk="1" latinLnBrk="0" hangingPunct="1">
              <a:lnSpc>
                <a:spcPct val="100000"/>
              </a:lnSpc>
              <a:spcBef>
                <a:spcPct val="0"/>
              </a:spcBef>
              <a:buNone/>
              <a:defRPr sz="3600" b="0" kern="1200" cap="all">
                <a:solidFill>
                  <a:schemeClr val="accent1"/>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2500"/>
              </a:lnSpc>
            </a:pPr>
            <a:r>
              <a:rPr lang="en-US" sz="2800" dirty="0">
                <a:solidFill>
                  <a:schemeClr val="accent5">
                    <a:lumMod val="50000"/>
                  </a:schemeClr>
                </a:solidFill>
              </a:rPr>
              <a:t>Fresh Produce on a </a:t>
            </a:r>
            <a:r>
              <a:rPr lang="en-US" sz="2800" dirty="0">
                <a:solidFill>
                  <a:srgbClr val="195965"/>
                </a:solidFill>
              </a:rPr>
              <a:t>budget</a:t>
            </a:r>
          </a:p>
        </p:txBody>
      </p:sp>
      <p:pic>
        <p:nvPicPr>
          <p:cNvPr id="36" name="Graphic 35" descr="Table setting">
            <a:hlinkClick r:id="rId7"/>
            <a:extLst>
              <a:ext uri="{FF2B5EF4-FFF2-40B4-BE49-F238E27FC236}">
                <a16:creationId xmlns:a16="http://schemas.microsoft.com/office/drawing/2014/main" id="{8139A4E4-0183-4DE9-8872-DDE752E418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35067" y="66365"/>
            <a:ext cx="914400" cy="914400"/>
          </a:xfrm>
          <a:prstGeom prst="rect">
            <a:avLst/>
          </a:prstGeom>
        </p:spPr>
      </p:pic>
    </p:spTree>
    <p:extLst>
      <p:ext uri="{BB962C8B-B14F-4D97-AF65-F5344CB8AC3E}">
        <p14:creationId xmlns:p14="http://schemas.microsoft.com/office/powerpoint/2010/main" val="107494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ppt_y</p:attrName>
                                        </p:attrNameLst>
                                      </p:cBhvr>
                                      <p:tavLst>
                                        <p:tav tm="0">
                                          <p:val>
                                            <p:strVal val="#ppt_y-#ppt_h*1.125000"/>
                                          </p:val>
                                        </p:tav>
                                        <p:tav tm="100000">
                                          <p:val>
                                            <p:strVal val="#ppt_y"/>
                                          </p:val>
                                        </p:tav>
                                      </p:tavLst>
                                    </p:anim>
                                    <p:animEffect transition="in" filter="wipe(down)">
                                      <p:cBhvr>
                                        <p:cTn id="8" dur="500"/>
                                        <p:tgtEl>
                                          <p:spTgt spid="24"/>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p:tgtEl>
                                          <p:spTgt spid="25"/>
                                        </p:tgtEl>
                                        <p:attrNameLst>
                                          <p:attrName>ppt_y</p:attrName>
                                        </p:attrNameLst>
                                      </p:cBhvr>
                                      <p:tavLst>
                                        <p:tav tm="0">
                                          <p:val>
                                            <p:strVal val="#ppt_y-#ppt_h*1.125000"/>
                                          </p:val>
                                        </p:tav>
                                        <p:tav tm="100000">
                                          <p:val>
                                            <p:strVal val="#ppt_y"/>
                                          </p:val>
                                        </p:tav>
                                      </p:tavLst>
                                    </p:anim>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ppt_x</p:attrName>
                                        </p:attrNameLst>
                                      </p:cBhvr>
                                      <p:tavLst>
                                        <p:tav tm="0">
                                          <p:val>
                                            <p:strVal val="#ppt_x-#ppt_w*1.125000"/>
                                          </p:val>
                                        </p:tav>
                                        <p:tav tm="100000">
                                          <p:val>
                                            <p:strVal val="#ppt_x"/>
                                          </p:val>
                                        </p:tav>
                                      </p:tavLst>
                                    </p:anim>
                                    <p:animEffect transition="in" filter="wipe(right)">
                                      <p:cBhvr>
                                        <p:cTn id="18" dur="500"/>
                                        <p:tgtEl>
                                          <p:spTgt spid="28"/>
                                        </p:tgtEl>
                                      </p:cBhvr>
                                    </p:animEffect>
                                  </p:childTnLst>
                                </p:cTn>
                              </p:par>
                            </p:childTnLst>
                          </p:cTn>
                        </p:par>
                        <p:par>
                          <p:cTn id="19" fill="hold">
                            <p:stCondLst>
                              <p:cond delay="500"/>
                            </p:stCondLst>
                            <p:childTnLst>
                              <p:par>
                                <p:cTn id="20" presetID="1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p:tgtEl>
                                          <p:spTgt spid="29"/>
                                        </p:tgtEl>
                                        <p:attrNameLst>
                                          <p:attrName>ppt_x</p:attrName>
                                        </p:attrNameLst>
                                      </p:cBhvr>
                                      <p:tavLst>
                                        <p:tav tm="0">
                                          <p:val>
                                            <p:strVal val="#ppt_x-#ppt_w*1.125000"/>
                                          </p:val>
                                        </p:tav>
                                        <p:tav tm="100000">
                                          <p:val>
                                            <p:strVal val="#ppt_x"/>
                                          </p:val>
                                        </p:tav>
                                      </p:tavLst>
                                    </p:anim>
                                    <p:animEffect transition="in" filter="wipe(right)">
                                      <p:cBhvr>
                                        <p:cTn id="23" dur="500"/>
                                        <p:tgtEl>
                                          <p:spTgt spid="29"/>
                                        </p:tgtEl>
                                      </p:cBhvr>
                                    </p:animEffect>
                                  </p:childTnLst>
                                </p:cTn>
                              </p:par>
                            </p:childTnLst>
                          </p:cTn>
                        </p:par>
                        <p:par>
                          <p:cTn id="24" fill="hold">
                            <p:stCondLst>
                              <p:cond delay="1000"/>
                            </p:stCondLst>
                            <p:childTnLst>
                              <p:par>
                                <p:cTn id="25" presetID="12" presetClass="entr" presetSubtype="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p:tgtEl>
                                          <p:spTgt spid="30"/>
                                        </p:tgtEl>
                                        <p:attrNameLst>
                                          <p:attrName>ppt_x</p:attrName>
                                        </p:attrNameLst>
                                      </p:cBhvr>
                                      <p:tavLst>
                                        <p:tav tm="0">
                                          <p:val>
                                            <p:strVal val="#ppt_x-#ppt_w*1.125000"/>
                                          </p:val>
                                        </p:tav>
                                        <p:tav tm="100000">
                                          <p:val>
                                            <p:strVal val="#ppt_x"/>
                                          </p:val>
                                        </p:tav>
                                      </p:tavLst>
                                    </p:anim>
                                    <p:animEffect transition="in" filter="wipe(right)">
                                      <p:cBhvr>
                                        <p:cTn id="28" dur="500"/>
                                        <p:tgtEl>
                                          <p:spTgt spid="30"/>
                                        </p:tgtEl>
                                      </p:cBhvr>
                                    </p:animEffect>
                                  </p:childTnLst>
                                </p:cTn>
                              </p:par>
                            </p:childTnLst>
                          </p:cTn>
                        </p:par>
                        <p:par>
                          <p:cTn id="29" fill="hold">
                            <p:stCondLst>
                              <p:cond delay="1500"/>
                            </p:stCondLst>
                            <p:childTnLst>
                              <p:par>
                                <p:cTn id="30" presetID="12" presetClass="entr" presetSubtype="8"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p:tgtEl>
                                          <p:spTgt spid="31"/>
                                        </p:tgtEl>
                                        <p:attrNameLst>
                                          <p:attrName>ppt_x</p:attrName>
                                        </p:attrNameLst>
                                      </p:cBhvr>
                                      <p:tavLst>
                                        <p:tav tm="0">
                                          <p:val>
                                            <p:strVal val="#ppt_x-#ppt_w*1.125000"/>
                                          </p:val>
                                        </p:tav>
                                        <p:tav tm="100000">
                                          <p:val>
                                            <p:strVal val="#ppt_x"/>
                                          </p:val>
                                        </p:tav>
                                      </p:tavLst>
                                    </p:anim>
                                    <p:animEffect transition="in" filter="wipe(right)">
                                      <p:cBhvr>
                                        <p:cTn id="33" dur="500"/>
                                        <p:tgtEl>
                                          <p:spTgt spid="31"/>
                                        </p:tgtEl>
                                      </p:cBhvr>
                                    </p:animEffect>
                                  </p:childTnLst>
                                </p:cTn>
                              </p:par>
                            </p:childTnLst>
                          </p:cTn>
                        </p:par>
                        <p:par>
                          <p:cTn id="34" fill="hold">
                            <p:stCondLst>
                              <p:cond delay="2000"/>
                            </p:stCondLst>
                            <p:childTnLst>
                              <p:par>
                                <p:cTn id="35" presetID="12" presetClass="entr" presetSubtype="8"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p:tgtEl>
                                          <p:spTgt spid="32"/>
                                        </p:tgtEl>
                                        <p:attrNameLst>
                                          <p:attrName>ppt_x</p:attrName>
                                        </p:attrNameLst>
                                      </p:cBhvr>
                                      <p:tavLst>
                                        <p:tav tm="0">
                                          <p:val>
                                            <p:strVal val="#ppt_x-#ppt_w*1.125000"/>
                                          </p:val>
                                        </p:tav>
                                        <p:tav tm="100000">
                                          <p:val>
                                            <p:strVal val="#ppt_x"/>
                                          </p:val>
                                        </p:tav>
                                      </p:tavLst>
                                    </p:anim>
                                    <p:animEffect transition="in" filter="wipe(right)">
                                      <p:cBhvr>
                                        <p:cTn id="3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8" grpId="0"/>
      <p:bldP spid="29"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a:extLst>
              <a:ext uri="{FF2B5EF4-FFF2-40B4-BE49-F238E27FC236}">
                <a16:creationId xmlns:a16="http://schemas.microsoft.com/office/drawing/2014/main" id="{DB1BE16A-01E5-40B0-952F-81844CB85D49}"/>
              </a:ext>
            </a:extLst>
          </p:cNvPr>
          <p:cNvSpPr/>
          <p:nvPr/>
        </p:nvSpPr>
        <p:spPr>
          <a:xfrm>
            <a:off x="0" y="3264265"/>
            <a:ext cx="2017152" cy="900074"/>
          </a:xfrm>
          <a:prstGeom prst="flowChartDocument">
            <a:avLst/>
          </a:prstGeom>
          <a:solidFill>
            <a:schemeClr val="accent1">
              <a:lumMod val="75000"/>
            </a:schemeClr>
          </a:solidFill>
          <a:ln>
            <a:noFill/>
          </a:ln>
          <a:effectLst>
            <a:outerShdw blurRad="76200" dist="25400" dir="5400000" sx="99000" sy="99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6F08AE33-5016-4838-A6F0-A80AD2C2E8AE}"/>
              </a:ext>
            </a:extLst>
          </p:cNvPr>
          <p:cNvSpPr>
            <a:spLocks noGrp="1"/>
          </p:cNvSpPr>
          <p:nvPr>
            <p:ph type="title"/>
          </p:nvPr>
        </p:nvSpPr>
        <p:spPr>
          <a:xfrm>
            <a:off x="135920" y="2794924"/>
            <a:ext cx="1653124" cy="463699"/>
          </a:xfrm>
        </p:spPr>
        <p:txBody>
          <a:bodyPr anchor="t">
            <a:normAutofit/>
          </a:bodyPr>
          <a:lstStyle/>
          <a:p>
            <a:pPr algn="ctr"/>
            <a:r>
              <a:rPr lang="en-US" sz="2400" b="1" dirty="0">
                <a:solidFill>
                  <a:schemeClr val="accent6">
                    <a:lumMod val="75000"/>
                  </a:schemeClr>
                </a:solidFill>
                <a:latin typeface="Myriad Pro SemiCond" panose="020B0503030403020204" pitchFamily="34" charset="0"/>
              </a:rPr>
              <a:t>protein</a:t>
            </a:r>
            <a:endParaRPr lang="en-US" sz="2800" b="1" dirty="0">
              <a:solidFill>
                <a:schemeClr val="accent6">
                  <a:lumMod val="75000"/>
                </a:schemeClr>
              </a:solidFill>
              <a:latin typeface="Myriad Pro SemiCond" panose="020B0503030403020204" pitchFamily="34" charset="0"/>
            </a:endParaRPr>
          </a:p>
        </p:txBody>
      </p:sp>
      <p:pic>
        <p:nvPicPr>
          <p:cNvPr id="5" name="Picture 4">
            <a:extLst>
              <a:ext uri="{FF2B5EF4-FFF2-40B4-BE49-F238E27FC236}">
                <a16:creationId xmlns:a16="http://schemas.microsoft.com/office/drawing/2014/main" id="{C945818B-A8B5-4033-A163-D57653B78836}"/>
              </a:ext>
            </a:extLst>
          </p:cNvPr>
          <p:cNvPicPr>
            <a:picLocks noChangeAspect="1"/>
          </p:cNvPicPr>
          <p:nvPr/>
        </p:nvPicPr>
        <p:blipFill rotWithShape="1">
          <a:blip r:embed="rId3"/>
          <a:srcRect l="717" t="3020" r="1" b="3582"/>
          <a:stretch/>
        </p:blipFill>
        <p:spPr>
          <a:xfrm>
            <a:off x="41223" y="894562"/>
            <a:ext cx="12104534" cy="1900363"/>
          </a:xfrm>
          <a:prstGeom prst="rect">
            <a:avLst/>
          </a:prstGeom>
        </p:spPr>
      </p:pic>
      <p:sp>
        <p:nvSpPr>
          <p:cNvPr id="9" name="Title 1">
            <a:extLst>
              <a:ext uri="{FF2B5EF4-FFF2-40B4-BE49-F238E27FC236}">
                <a16:creationId xmlns:a16="http://schemas.microsoft.com/office/drawing/2014/main" id="{D7F1B76B-F60F-422E-9DD5-37AD6216E80A}"/>
              </a:ext>
            </a:extLst>
          </p:cNvPr>
          <p:cNvSpPr txBox="1">
            <a:spLocks/>
          </p:cNvSpPr>
          <p:nvPr/>
        </p:nvSpPr>
        <p:spPr>
          <a:xfrm>
            <a:off x="365273" y="-8434"/>
            <a:ext cx="4499690" cy="834280"/>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2"/>
                </a:solidFill>
              </a:rPr>
              <a:t>Meal Planning</a:t>
            </a:r>
          </a:p>
        </p:txBody>
      </p:sp>
      <p:sp>
        <p:nvSpPr>
          <p:cNvPr id="12" name="Title 1">
            <a:extLst>
              <a:ext uri="{FF2B5EF4-FFF2-40B4-BE49-F238E27FC236}">
                <a16:creationId xmlns:a16="http://schemas.microsoft.com/office/drawing/2014/main" id="{053C973A-BFAC-4D79-B6E8-6DF84E0D5D0F}"/>
              </a:ext>
            </a:extLst>
          </p:cNvPr>
          <p:cNvSpPr txBox="1">
            <a:spLocks/>
          </p:cNvSpPr>
          <p:nvPr/>
        </p:nvSpPr>
        <p:spPr>
          <a:xfrm>
            <a:off x="1982986" y="2794924"/>
            <a:ext cx="2017152" cy="463699"/>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solidFill>
                  <a:schemeClr val="accent6">
                    <a:lumMod val="75000"/>
                  </a:schemeClr>
                </a:solidFill>
                <a:latin typeface="Myriad Pro SemiCond" panose="020B0503030403020204" pitchFamily="34" charset="0"/>
              </a:rPr>
              <a:t>Vegetables</a:t>
            </a:r>
            <a:endParaRPr lang="en-US" sz="2800" b="1" dirty="0">
              <a:solidFill>
                <a:schemeClr val="accent6">
                  <a:lumMod val="75000"/>
                </a:schemeClr>
              </a:solidFill>
              <a:latin typeface="Myriad Pro SemiCond" panose="020B0503030403020204" pitchFamily="34" charset="0"/>
            </a:endParaRPr>
          </a:p>
        </p:txBody>
      </p:sp>
      <p:sp>
        <p:nvSpPr>
          <p:cNvPr id="13" name="Title 1">
            <a:extLst>
              <a:ext uri="{FF2B5EF4-FFF2-40B4-BE49-F238E27FC236}">
                <a16:creationId xmlns:a16="http://schemas.microsoft.com/office/drawing/2014/main" id="{C980F63B-27CB-4CD1-94E4-904865DCDBAA}"/>
              </a:ext>
            </a:extLst>
          </p:cNvPr>
          <p:cNvSpPr txBox="1">
            <a:spLocks/>
          </p:cNvSpPr>
          <p:nvPr/>
        </p:nvSpPr>
        <p:spPr>
          <a:xfrm>
            <a:off x="4208729" y="2794924"/>
            <a:ext cx="1653124" cy="463699"/>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solidFill>
                  <a:schemeClr val="accent6">
                    <a:lumMod val="75000"/>
                  </a:schemeClr>
                </a:solidFill>
                <a:latin typeface="Myriad Pro SemiCond" panose="020B0503030403020204" pitchFamily="34" charset="0"/>
              </a:rPr>
              <a:t>Fruit</a:t>
            </a:r>
            <a:endParaRPr lang="en-US" sz="2800" b="1" dirty="0">
              <a:solidFill>
                <a:schemeClr val="accent6">
                  <a:lumMod val="75000"/>
                </a:schemeClr>
              </a:solidFill>
              <a:latin typeface="Myriad Pro SemiCond" panose="020B0503030403020204" pitchFamily="34" charset="0"/>
            </a:endParaRPr>
          </a:p>
        </p:txBody>
      </p:sp>
      <p:sp>
        <p:nvSpPr>
          <p:cNvPr id="14" name="Title 1">
            <a:extLst>
              <a:ext uri="{FF2B5EF4-FFF2-40B4-BE49-F238E27FC236}">
                <a16:creationId xmlns:a16="http://schemas.microsoft.com/office/drawing/2014/main" id="{3999AEB6-F15F-4166-8632-D4394E7A284F}"/>
              </a:ext>
            </a:extLst>
          </p:cNvPr>
          <p:cNvSpPr txBox="1">
            <a:spLocks/>
          </p:cNvSpPr>
          <p:nvPr/>
        </p:nvSpPr>
        <p:spPr>
          <a:xfrm>
            <a:off x="8296343" y="2794924"/>
            <a:ext cx="1653124" cy="463699"/>
          </a:xfrm>
          <a:prstGeom prst="rect">
            <a:avLst/>
          </a:prstGeom>
        </p:spPr>
        <p:txBody>
          <a:bodyPr vert="horz" lIns="91440" tIns="45720" rIns="91440" bIns="45720" rtlCol="0" anchor="t">
            <a:normAutofit/>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solidFill>
                  <a:schemeClr val="accent6">
                    <a:lumMod val="75000"/>
                  </a:schemeClr>
                </a:solidFill>
                <a:latin typeface="Myriad Pro SemiCond" panose="020B0503030403020204" pitchFamily="34" charset="0"/>
              </a:rPr>
              <a:t>FAts</a:t>
            </a:r>
            <a:endParaRPr lang="en-US" sz="2800" b="1" dirty="0">
              <a:solidFill>
                <a:schemeClr val="accent6">
                  <a:lumMod val="75000"/>
                </a:schemeClr>
              </a:solidFill>
              <a:latin typeface="Myriad Pro SemiCond" panose="020B0503030403020204" pitchFamily="34" charset="0"/>
            </a:endParaRPr>
          </a:p>
        </p:txBody>
      </p:sp>
      <p:sp>
        <p:nvSpPr>
          <p:cNvPr id="17" name="Text Placeholder 2">
            <a:extLst>
              <a:ext uri="{FF2B5EF4-FFF2-40B4-BE49-F238E27FC236}">
                <a16:creationId xmlns:a16="http://schemas.microsoft.com/office/drawing/2014/main" id="{59DED389-C546-4192-B917-9E2637C3D536}"/>
              </a:ext>
            </a:extLst>
          </p:cNvPr>
          <p:cNvSpPr txBox="1">
            <a:spLocks/>
          </p:cNvSpPr>
          <p:nvPr/>
        </p:nvSpPr>
        <p:spPr>
          <a:xfrm>
            <a:off x="209983" y="3337669"/>
            <a:ext cx="1589514" cy="785726"/>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lgn="ctr"/>
            <a:r>
              <a:rPr lang="en-US" b="1" cap="none" dirty="0">
                <a:solidFill>
                  <a:schemeClr val="bg2"/>
                </a:solidFill>
              </a:rPr>
              <a:t>1-2 palm-sized portions</a:t>
            </a:r>
          </a:p>
        </p:txBody>
      </p:sp>
      <p:sp>
        <p:nvSpPr>
          <p:cNvPr id="26" name="Title 1">
            <a:extLst>
              <a:ext uri="{FF2B5EF4-FFF2-40B4-BE49-F238E27FC236}">
                <a16:creationId xmlns:a16="http://schemas.microsoft.com/office/drawing/2014/main" id="{21C74735-F861-4FA9-A272-76FCEF0695FD}"/>
              </a:ext>
            </a:extLst>
          </p:cNvPr>
          <p:cNvSpPr txBox="1">
            <a:spLocks/>
          </p:cNvSpPr>
          <p:nvPr/>
        </p:nvSpPr>
        <p:spPr>
          <a:xfrm>
            <a:off x="9949467" y="0"/>
            <a:ext cx="1940858" cy="971420"/>
          </a:xfrm>
          <a:prstGeom prst="rect">
            <a:avLst/>
          </a:prstGeom>
        </p:spPr>
        <p:txBody>
          <a:bodyPr vert="horz" lIns="91440" tIns="45720" rIns="91440" bIns="45720" rtlCol="0" anchor="ctr">
            <a:normAutofit fontScale="62500" lnSpcReduction="20000"/>
          </a:bodyPr>
          <a:lstStyle>
            <a:lvl1pPr algn="l" defTabSz="457200" rtl="0" eaLnBrk="1" latinLnBrk="0" hangingPunct="1">
              <a:lnSpc>
                <a:spcPct val="100000"/>
              </a:lnSpc>
              <a:spcBef>
                <a:spcPct val="0"/>
              </a:spcBef>
              <a:buNone/>
              <a:defRPr sz="3600" b="0" kern="1200" cap="all">
                <a:solidFill>
                  <a:schemeClr val="accent1"/>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2500"/>
              </a:lnSpc>
            </a:pPr>
            <a:r>
              <a:rPr lang="en-US" sz="2800" dirty="0">
                <a:solidFill>
                  <a:schemeClr val="accent5">
                    <a:lumMod val="75000"/>
                  </a:schemeClr>
                </a:solidFill>
              </a:rPr>
              <a:t>Making healthy meals easy</a:t>
            </a:r>
          </a:p>
        </p:txBody>
      </p:sp>
      <p:sp>
        <p:nvSpPr>
          <p:cNvPr id="16" name="Flowchart: Document 15">
            <a:extLst>
              <a:ext uri="{FF2B5EF4-FFF2-40B4-BE49-F238E27FC236}">
                <a16:creationId xmlns:a16="http://schemas.microsoft.com/office/drawing/2014/main" id="{6D9B9A62-D164-4871-9103-A1D5CA4BF4CC}"/>
              </a:ext>
            </a:extLst>
          </p:cNvPr>
          <p:cNvSpPr/>
          <p:nvPr/>
        </p:nvSpPr>
        <p:spPr>
          <a:xfrm>
            <a:off x="2013911" y="3266625"/>
            <a:ext cx="2017152" cy="900074"/>
          </a:xfrm>
          <a:prstGeom prst="flowChartDocument">
            <a:avLst/>
          </a:prstGeom>
          <a:solidFill>
            <a:schemeClr val="accent1">
              <a:lumMod val="75000"/>
            </a:schemeClr>
          </a:solidFill>
          <a:ln>
            <a:noFill/>
          </a:ln>
          <a:effectLst>
            <a:outerShdw blurRad="76200" dist="25400" dir="5400000" sx="99000" sy="99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8" name="Text Placeholder 2">
            <a:extLst>
              <a:ext uri="{FF2B5EF4-FFF2-40B4-BE49-F238E27FC236}">
                <a16:creationId xmlns:a16="http://schemas.microsoft.com/office/drawing/2014/main" id="{6022443D-FB8D-417C-BB93-37B95627F1DF}"/>
              </a:ext>
            </a:extLst>
          </p:cNvPr>
          <p:cNvSpPr txBox="1">
            <a:spLocks/>
          </p:cNvSpPr>
          <p:nvPr/>
        </p:nvSpPr>
        <p:spPr>
          <a:xfrm>
            <a:off x="2177043" y="3341898"/>
            <a:ext cx="1589514" cy="785726"/>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lgn="ctr"/>
            <a:r>
              <a:rPr lang="en-US" b="1" cap="none" dirty="0">
                <a:solidFill>
                  <a:schemeClr val="bg2"/>
                </a:solidFill>
              </a:rPr>
              <a:t>Fill the rest of the plate</a:t>
            </a:r>
          </a:p>
        </p:txBody>
      </p:sp>
      <p:sp>
        <p:nvSpPr>
          <p:cNvPr id="24" name="Flowchart: Document 23">
            <a:extLst>
              <a:ext uri="{FF2B5EF4-FFF2-40B4-BE49-F238E27FC236}">
                <a16:creationId xmlns:a16="http://schemas.microsoft.com/office/drawing/2014/main" id="{5C8B4422-0E22-4420-ADEE-6766E8410F19}"/>
              </a:ext>
            </a:extLst>
          </p:cNvPr>
          <p:cNvSpPr/>
          <p:nvPr/>
        </p:nvSpPr>
        <p:spPr>
          <a:xfrm>
            <a:off x="4027597" y="3266638"/>
            <a:ext cx="2017152" cy="900074"/>
          </a:xfrm>
          <a:prstGeom prst="flowChartDocument">
            <a:avLst/>
          </a:prstGeom>
          <a:solidFill>
            <a:schemeClr val="accent1">
              <a:lumMod val="75000"/>
            </a:schemeClr>
          </a:solidFill>
          <a:ln>
            <a:noFill/>
          </a:ln>
          <a:effectLst>
            <a:outerShdw blurRad="76200" dist="25400" dir="5400000" sx="99000" sy="99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5" name="Text Placeholder 2">
            <a:extLst>
              <a:ext uri="{FF2B5EF4-FFF2-40B4-BE49-F238E27FC236}">
                <a16:creationId xmlns:a16="http://schemas.microsoft.com/office/drawing/2014/main" id="{136AF369-333C-45AA-9D50-753CB12D2DC8}"/>
              </a:ext>
            </a:extLst>
          </p:cNvPr>
          <p:cNvSpPr txBox="1">
            <a:spLocks/>
          </p:cNvSpPr>
          <p:nvPr/>
        </p:nvSpPr>
        <p:spPr>
          <a:xfrm>
            <a:off x="4212311" y="3289901"/>
            <a:ext cx="1589514" cy="785726"/>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lgn="ctr"/>
            <a:r>
              <a:rPr lang="en-US" b="1" cap="none" dirty="0">
                <a:solidFill>
                  <a:schemeClr val="bg2"/>
                </a:solidFill>
              </a:rPr>
              <a:t>1 serving occasionally</a:t>
            </a:r>
          </a:p>
        </p:txBody>
      </p:sp>
      <p:pic>
        <p:nvPicPr>
          <p:cNvPr id="34" name="Graphic 33" descr="Apple">
            <a:hlinkClick r:id="rId4"/>
            <a:extLst>
              <a:ext uri="{FF2B5EF4-FFF2-40B4-BE49-F238E27FC236}">
                <a16:creationId xmlns:a16="http://schemas.microsoft.com/office/drawing/2014/main" id="{D8A70A5A-255F-4ED3-9201-21265F9673A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351232" y="131445"/>
            <a:ext cx="658968" cy="658968"/>
          </a:xfrm>
          <a:prstGeom prst="rect">
            <a:avLst/>
          </a:prstGeom>
        </p:spPr>
      </p:pic>
      <p:sp>
        <p:nvSpPr>
          <p:cNvPr id="44" name="Flowchart: Document 43">
            <a:extLst>
              <a:ext uri="{FF2B5EF4-FFF2-40B4-BE49-F238E27FC236}">
                <a16:creationId xmlns:a16="http://schemas.microsoft.com/office/drawing/2014/main" id="{957E97CE-FB27-4DB1-861F-F0005D5FBE98}"/>
              </a:ext>
            </a:extLst>
          </p:cNvPr>
          <p:cNvSpPr/>
          <p:nvPr/>
        </p:nvSpPr>
        <p:spPr>
          <a:xfrm>
            <a:off x="6045030" y="3266846"/>
            <a:ext cx="2057400" cy="1276087"/>
          </a:xfrm>
          <a:prstGeom prst="flowChartDocument">
            <a:avLst/>
          </a:prstGeom>
          <a:solidFill>
            <a:schemeClr val="accent1">
              <a:lumMod val="75000"/>
            </a:schemeClr>
          </a:solidFill>
          <a:ln>
            <a:noFill/>
          </a:ln>
          <a:effectLst>
            <a:outerShdw blurRad="76200" dist="25400" dir="5400000" sx="99000" sy="99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5" name="Flowchart: Document 44">
            <a:extLst>
              <a:ext uri="{FF2B5EF4-FFF2-40B4-BE49-F238E27FC236}">
                <a16:creationId xmlns:a16="http://schemas.microsoft.com/office/drawing/2014/main" id="{5B668C77-14FD-4AC9-AEAE-898CA349FFA6}"/>
              </a:ext>
            </a:extLst>
          </p:cNvPr>
          <p:cNvSpPr/>
          <p:nvPr/>
        </p:nvSpPr>
        <p:spPr>
          <a:xfrm>
            <a:off x="8093017" y="3261793"/>
            <a:ext cx="2057400" cy="1276087"/>
          </a:xfrm>
          <a:prstGeom prst="flowChartDocument">
            <a:avLst/>
          </a:prstGeom>
          <a:solidFill>
            <a:schemeClr val="accent1">
              <a:lumMod val="75000"/>
            </a:schemeClr>
          </a:solidFill>
          <a:ln>
            <a:noFill/>
          </a:ln>
          <a:effectLst>
            <a:outerShdw blurRad="76200" dist="25400" dir="5400000" sx="99000" sy="99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6" name="Flowchart: Document 45">
            <a:extLst>
              <a:ext uri="{FF2B5EF4-FFF2-40B4-BE49-F238E27FC236}">
                <a16:creationId xmlns:a16="http://schemas.microsoft.com/office/drawing/2014/main" id="{EFC5242A-43DD-4E37-B25E-72DADEE9FD04}"/>
              </a:ext>
            </a:extLst>
          </p:cNvPr>
          <p:cNvSpPr/>
          <p:nvPr/>
        </p:nvSpPr>
        <p:spPr>
          <a:xfrm>
            <a:off x="10133146" y="3268024"/>
            <a:ext cx="2057400" cy="1276087"/>
          </a:xfrm>
          <a:prstGeom prst="flowChartDocument">
            <a:avLst/>
          </a:prstGeom>
          <a:solidFill>
            <a:schemeClr val="accent1">
              <a:lumMod val="75000"/>
            </a:schemeClr>
          </a:solidFill>
          <a:ln>
            <a:noFill/>
          </a:ln>
          <a:effectLst>
            <a:outerShdw blurRad="76200" dist="25400" dir="5400000" sx="99000" sy="99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5" name="Title 1">
            <a:extLst>
              <a:ext uri="{FF2B5EF4-FFF2-40B4-BE49-F238E27FC236}">
                <a16:creationId xmlns:a16="http://schemas.microsoft.com/office/drawing/2014/main" id="{F276C340-027B-452B-8B7B-5146FB2DD704}"/>
              </a:ext>
            </a:extLst>
          </p:cNvPr>
          <p:cNvSpPr txBox="1">
            <a:spLocks/>
          </p:cNvSpPr>
          <p:nvPr/>
        </p:nvSpPr>
        <p:spPr>
          <a:xfrm>
            <a:off x="6936148" y="0"/>
            <a:ext cx="1940858" cy="971420"/>
          </a:xfrm>
          <a:prstGeom prst="rect">
            <a:avLst/>
          </a:prstGeom>
        </p:spPr>
        <p:txBody>
          <a:bodyPr vert="horz" lIns="91440" tIns="45720" rIns="91440" bIns="45720" rtlCol="0" anchor="ctr">
            <a:normAutofit fontScale="62500" lnSpcReduction="20000"/>
          </a:bodyPr>
          <a:lstStyle>
            <a:lvl1pPr algn="l" defTabSz="457200" rtl="0" eaLnBrk="1" latinLnBrk="0" hangingPunct="1">
              <a:lnSpc>
                <a:spcPct val="100000"/>
              </a:lnSpc>
              <a:spcBef>
                <a:spcPct val="0"/>
              </a:spcBef>
              <a:buNone/>
              <a:defRPr sz="3600" b="0" kern="1200" cap="all">
                <a:solidFill>
                  <a:schemeClr val="accent1"/>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2500"/>
              </a:lnSpc>
            </a:pPr>
            <a:r>
              <a:rPr lang="en-US" sz="2800" dirty="0">
                <a:solidFill>
                  <a:schemeClr val="accent5">
                    <a:lumMod val="50000"/>
                  </a:schemeClr>
                </a:solidFill>
              </a:rPr>
              <a:t>Fresh Produce on a budget</a:t>
            </a:r>
          </a:p>
        </p:txBody>
      </p:sp>
      <p:sp>
        <p:nvSpPr>
          <p:cNvPr id="23" name="TextBox 22">
            <a:extLst>
              <a:ext uri="{FF2B5EF4-FFF2-40B4-BE49-F238E27FC236}">
                <a16:creationId xmlns:a16="http://schemas.microsoft.com/office/drawing/2014/main" id="{30F83239-0022-4118-B376-F601D6619AB0}"/>
              </a:ext>
            </a:extLst>
          </p:cNvPr>
          <p:cNvSpPr txBox="1"/>
          <p:nvPr/>
        </p:nvSpPr>
        <p:spPr>
          <a:xfrm>
            <a:off x="2431448" y="4601560"/>
            <a:ext cx="2017152" cy="1815882"/>
          </a:xfrm>
          <a:prstGeom prst="rect">
            <a:avLst/>
          </a:prstGeom>
          <a:noFill/>
        </p:spPr>
        <p:txBody>
          <a:bodyPr wrap="square">
            <a:spAutoFit/>
          </a:bodyPr>
          <a:lstStyle/>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ghee</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clarified butter</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almond butter</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coconut butter</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sunflower seed butter</a:t>
            </a:r>
          </a:p>
          <a:p>
            <a:pPr marL="285750" indent="-285750" defTabSz="457200">
              <a:spcBef>
                <a:spcPct val="20000"/>
              </a:spcBef>
              <a:buClr>
                <a:schemeClr val="accent1"/>
              </a:buClr>
              <a:buSzPct val="92000"/>
              <a:buFont typeface="Arial" panose="020B0604020202020204" pitchFamily="34" charset="0"/>
              <a:buChar char="•"/>
            </a:pPr>
            <a:endParaRPr lang="en-US" sz="1600" dirty="0">
              <a:solidFill>
                <a:schemeClr val="accent1">
                  <a:lumMod val="60000"/>
                  <a:lumOff val="40000"/>
                </a:schemeClr>
              </a:solidFill>
              <a:latin typeface="Myriad Pro Cond" panose="020B0506030403020204" pitchFamily="34" charset="0"/>
            </a:endParaRPr>
          </a:p>
        </p:txBody>
      </p:sp>
      <p:sp>
        <p:nvSpPr>
          <p:cNvPr id="27" name="TextBox 26">
            <a:extLst>
              <a:ext uri="{FF2B5EF4-FFF2-40B4-BE49-F238E27FC236}">
                <a16:creationId xmlns:a16="http://schemas.microsoft.com/office/drawing/2014/main" id="{DB91658B-0AFF-41AC-B0C8-D2F4C8F70F7F}"/>
              </a:ext>
            </a:extLst>
          </p:cNvPr>
          <p:cNvSpPr txBox="1"/>
          <p:nvPr/>
        </p:nvSpPr>
        <p:spPr>
          <a:xfrm>
            <a:off x="5412315" y="4601560"/>
            <a:ext cx="1570448" cy="1224951"/>
          </a:xfrm>
          <a:prstGeom prst="rect">
            <a:avLst/>
          </a:prstGeom>
          <a:noFill/>
        </p:spPr>
        <p:txBody>
          <a:bodyPr wrap="square">
            <a:spAutoFit/>
          </a:bodyPr>
          <a:lstStyle/>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coconut flakes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coconut milk</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black olives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green olives</a:t>
            </a:r>
          </a:p>
        </p:txBody>
      </p:sp>
      <p:sp>
        <p:nvSpPr>
          <p:cNvPr id="33" name="TextBox 32">
            <a:extLst>
              <a:ext uri="{FF2B5EF4-FFF2-40B4-BE49-F238E27FC236}">
                <a16:creationId xmlns:a16="http://schemas.microsoft.com/office/drawing/2014/main" id="{DB76D262-2FB0-427B-8E21-D9DBDF2BA2F4}"/>
              </a:ext>
            </a:extLst>
          </p:cNvPr>
          <p:cNvSpPr txBox="1"/>
          <p:nvPr/>
        </p:nvSpPr>
        <p:spPr>
          <a:xfrm>
            <a:off x="8198965" y="4601560"/>
            <a:ext cx="1732780" cy="2111347"/>
          </a:xfrm>
          <a:prstGeom prst="rect">
            <a:avLst/>
          </a:prstGeom>
          <a:noFill/>
        </p:spPr>
        <p:txBody>
          <a:bodyPr wrap="square">
            <a:spAutoFit/>
          </a:bodyPr>
          <a:lstStyle/>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almonds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brazil nuts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cashews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hazelnuts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macadamia nuts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pecans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pistachio</a:t>
            </a:r>
          </a:p>
        </p:txBody>
      </p:sp>
      <p:sp>
        <p:nvSpPr>
          <p:cNvPr id="36" name="TextBox 35">
            <a:extLst>
              <a:ext uri="{FF2B5EF4-FFF2-40B4-BE49-F238E27FC236}">
                <a16:creationId xmlns:a16="http://schemas.microsoft.com/office/drawing/2014/main" id="{A71BCC98-FF8E-4307-B9FD-181ED34C2BAE}"/>
              </a:ext>
            </a:extLst>
          </p:cNvPr>
          <p:cNvSpPr txBox="1"/>
          <p:nvPr/>
        </p:nvSpPr>
        <p:spPr>
          <a:xfrm>
            <a:off x="209983" y="4601560"/>
            <a:ext cx="1892372" cy="2111347"/>
          </a:xfrm>
          <a:prstGeom prst="rect">
            <a:avLst/>
          </a:prstGeom>
          <a:noFill/>
        </p:spPr>
        <p:txBody>
          <a:bodyPr wrap="square">
            <a:spAutoFit/>
          </a:bodyPr>
          <a:lstStyle/>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coconut oil</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extra-virgin olive oil</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avocado oil</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sesame oil</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coconut oil</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palm oil</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animal fats</a:t>
            </a:r>
          </a:p>
        </p:txBody>
      </p:sp>
      <p:sp>
        <p:nvSpPr>
          <p:cNvPr id="37" name="TextBox 36">
            <a:extLst>
              <a:ext uri="{FF2B5EF4-FFF2-40B4-BE49-F238E27FC236}">
                <a16:creationId xmlns:a16="http://schemas.microsoft.com/office/drawing/2014/main" id="{240D8D0D-1351-4120-876E-9C833944FE5E}"/>
              </a:ext>
            </a:extLst>
          </p:cNvPr>
          <p:cNvSpPr txBox="1"/>
          <p:nvPr/>
        </p:nvSpPr>
        <p:spPr>
          <a:xfrm>
            <a:off x="10260837" y="4601560"/>
            <a:ext cx="1674674" cy="1815882"/>
          </a:xfrm>
          <a:prstGeom prst="rect">
            <a:avLst/>
          </a:prstGeom>
          <a:noFill/>
        </p:spPr>
        <p:txBody>
          <a:bodyPr wrap="square">
            <a:spAutoFit/>
          </a:bodyPr>
          <a:lstStyle/>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flax seeds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pine nuts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pumpkin seeds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sesame seeds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sunflower seeds</a:t>
            </a:r>
          </a:p>
          <a:p>
            <a:pPr marL="401637" indent="-285750" defTabSz="457200">
              <a:spcBef>
                <a:spcPct val="20000"/>
              </a:spcBef>
              <a:buClr>
                <a:schemeClr val="accent3"/>
              </a:buClr>
              <a:buSzPct val="92000"/>
              <a:buFont typeface="Wingdings" panose="05000000000000000000" pitchFamily="2" charset="2"/>
              <a:buChar char="ü"/>
            </a:pPr>
            <a:r>
              <a:rPr lang="en-US" sz="1600" dirty="0">
                <a:solidFill>
                  <a:schemeClr val="accent1">
                    <a:lumMod val="40000"/>
                    <a:lumOff val="60000"/>
                  </a:schemeClr>
                </a:solidFill>
                <a:latin typeface="Myriad Pro Cond" panose="020B0506030403020204" pitchFamily="34" charset="0"/>
              </a:rPr>
              <a:t>walnuts</a:t>
            </a:r>
          </a:p>
        </p:txBody>
      </p:sp>
      <p:sp>
        <p:nvSpPr>
          <p:cNvPr id="38" name="Text Placeholder 2">
            <a:extLst>
              <a:ext uri="{FF2B5EF4-FFF2-40B4-BE49-F238E27FC236}">
                <a16:creationId xmlns:a16="http://schemas.microsoft.com/office/drawing/2014/main" id="{77571236-8758-4B34-A997-4D75B16C0A90}"/>
              </a:ext>
            </a:extLst>
          </p:cNvPr>
          <p:cNvSpPr>
            <a:spLocks noGrp="1"/>
          </p:cNvSpPr>
          <p:nvPr>
            <p:ph type="body" idx="1"/>
          </p:nvPr>
        </p:nvSpPr>
        <p:spPr>
          <a:xfrm>
            <a:off x="6329936" y="3631521"/>
            <a:ext cx="1589514" cy="667512"/>
          </a:xfrm>
        </p:spPr>
        <p:txBody>
          <a:bodyPr>
            <a:normAutofit lnSpcReduction="10000"/>
          </a:bodyPr>
          <a:lstStyle/>
          <a:p>
            <a:pPr algn="ctr"/>
            <a:r>
              <a:rPr lang="en-US" b="1" cap="none" dirty="0">
                <a:solidFill>
                  <a:schemeClr val="bg2"/>
                </a:solidFill>
              </a:rPr>
              <a:t>1-2 thumb-sized portions</a:t>
            </a:r>
          </a:p>
        </p:txBody>
      </p:sp>
      <p:sp>
        <p:nvSpPr>
          <p:cNvPr id="39" name="Text Placeholder 2">
            <a:extLst>
              <a:ext uri="{FF2B5EF4-FFF2-40B4-BE49-F238E27FC236}">
                <a16:creationId xmlns:a16="http://schemas.microsoft.com/office/drawing/2014/main" id="{93A10841-E41B-42F9-AB14-2B3E5A882613}"/>
              </a:ext>
            </a:extLst>
          </p:cNvPr>
          <p:cNvSpPr txBox="1">
            <a:spLocks/>
          </p:cNvSpPr>
          <p:nvPr/>
        </p:nvSpPr>
        <p:spPr>
          <a:xfrm>
            <a:off x="10392164" y="3630912"/>
            <a:ext cx="1589514" cy="668731"/>
          </a:xfrm>
          <a:prstGeom prst="rect">
            <a:avLst/>
          </a:prstGeom>
        </p:spPr>
        <p:txBody>
          <a:bodyPr vert="horz" lIns="91440" tIns="45720" rIns="91440" bIns="45720" rtlCol="0" anchor="t">
            <a:normAutofit lnSpcReduction="10000"/>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lgn="ctr"/>
            <a:r>
              <a:rPr lang="en-US" b="1" cap="none" dirty="0">
                <a:solidFill>
                  <a:schemeClr val="bg2"/>
                </a:solidFill>
              </a:rPr>
              <a:t>Up to 1 closed handful</a:t>
            </a:r>
          </a:p>
        </p:txBody>
      </p:sp>
      <p:sp>
        <p:nvSpPr>
          <p:cNvPr id="40" name="Text Placeholder 2">
            <a:extLst>
              <a:ext uri="{FF2B5EF4-FFF2-40B4-BE49-F238E27FC236}">
                <a16:creationId xmlns:a16="http://schemas.microsoft.com/office/drawing/2014/main" id="{75E50CDD-FA72-4160-900C-1B36E10F9F53}"/>
              </a:ext>
            </a:extLst>
          </p:cNvPr>
          <p:cNvSpPr txBox="1">
            <a:spLocks/>
          </p:cNvSpPr>
          <p:nvPr/>
        </p:nvSpPr>
        <p:spPr>
          <a:xfrm>
            <a:off x="8323648" y="3630912"/>
            <a:ext cx="1589514" cy="668731"/>
          </a:xfrm>
          <a:prstGeom prst="rect">
            <a:avLst/>
          </a:prstGeom>
        </p:spPr>
        <p:txBody>
          <a:bodyPr vert="horz" lIns="91440" tIns="45720" rIns="91440" bIns="45720" rtlCol="0" anchor="t">
            <a:normAutofit lnSpcReduction="10000"/>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lgn="ctr"/>
            <a:r>
              <a:rPr lang="en-US" b="1" cap="none" dirty="0">
                <a:solidFill>
                  <a:schemeClr val="bg2"/>
                </a:solidFill>
              </a:rPr>
              <a:t>1-2 heaping handfuls</a:t>
            </a:r>
          </a:p>
        </p:txBody>
      </p:sp>
      <p:sp>
        <p:nvSpPr>
          <p:cNvPr id="41" name="Title 1">
            <a:extLst>
              <a:ext uri="{FF2B5EF4-FFF2-40B4-BE49-F238E27FC236}">
                <a16:creationId xmlns:a16="http://schemas.microsoft.com/office/drawing/2014/main" id="{BC9DF01D-4A0C-4933-995B-AF8B0F57B1FC}"/>
              </a:ext>
            </a:extLst>
          </p:cNvPr>
          <p:cNvSpPr txBox="1">
            <a:spLocks/>
          </p:cNvSpPr>
          <p:nvPr/>
        </p:nvSpPr>
        <p:spPr>
          <a:xfrm>
            <a:off x="6208134" y="3331382"/>
            <a:ext cx="1711316" cy="463699"/>
          </a:xfrm>
          <a:prstGeom prst="rect">
            <a:avLst/>
          </a:prstGeom>
        </p:spPr>
        <p:txBody>
          <a:bodyPr vert="horz" lIns="91440" tIns="45720" rIns="91440" bIns="45720" rtlCol="0" anchor="t">
            <a:normAutofit fontScale="62500" lnSpcReduction="20000"/>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chemeClr val="accent6">
                    <a:lumMod val="60000"/>
                    <a:lumOff val="40000"/>
                  </a:schemeClr>
                </a:solidFill>
                <a:latin typeface="Myriad Pro SemiCond" panose="020B0503030403020204" pitchFamily="34" charset="0"/>
              </a:rPr>
              <a:t>Oils &amp; Butters</a:t>
            </a:r>
          </a:p>
        </p:txBody>
      </p:sp>
      <p:sp>
        <p:nvSpPr>
          <p:cNvPr id="42" name="Title 1">
            <a:extLst>
              <a:ext uri="{FF2B5EF4-FFF2-40B4-BE49-F238E27FC236}">
                <a16:creationId xmlns:a16="http://schemas.microsoft.com/office/drawing/2014/main" id="{304DCED5-2E6A-4933-AC10-B9DFCEC78FD1}"/>
              </a:ext>
            </a:extLst>
          </p:cNvPr>
          <p:cNvSpPr txBox="1">
            <a:spLocks/>
          </p:cNvSpPr>
          <p:nvPr/>
        </p:nvSpPr>
        <p:spPr>
          <a:xfrm>
            <a:off x="8049209" y="3331382"/>
            <a:ext cx="2090455" cy="463699"/>
          </a:xfrm>
          <a:prstGeom prst="rect">
            <a:avLst/>
          </a:prstGeom>
        </p:spPr>
        <p:txBody>
          <a:bodyPr vert="horz" lIns="91440" tIns="45720" rIns="91440" bIns="45720" rtlCol="0" anchor="t">
            <a:normAutofit fontScale="62500" lnSpcReduction="20000"/>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chemeClr val="accent6">
                    <a:lumMod val="60000"/>
                    <a:lumOff val="40000"/>
                  </a:schemeClr>
                </a:solidFill>
                <a:latin typeface="Myriad Pro SemiCond" panose="020B0503030403020204" pitchFamily="34" charset="0"/>
              </a:rPr>
              <a:t>Coconut &amp; Olives</a:t>
            </a:r>
          </a:p>
        </p:txBody>
      </p:sp>
      <p:sp>
        <p:nvSpPr>
          <p:cNvPr id="43" name="Title 1">
            <a:extLst>
              <a:ext uri="{FF2B5EF4-FFF2-40B4-BE49-F238E27FC236}">
                <a16:creationId xmlns:a16="http://schemas.microsoft.com/office/drawing/2014/main" id="{323220A6-94CE-4EEC-9DB3-7AB358FF61B2}"/>
              </a:ext>
            </a:extLst>
          </p:cNvPr>
          <p:cNvSpPr txBox="1">
            <a:spLocks/>
          </p:cNvSpPr>
          <p:nvPr/>
        </p:nvSpPr>
        <p:spPr>
          <a:xfrm>
            <a:off x="10353940" y="3331382"/>
            <a:ext cx="1627738" cy="463699"/>
          </a:xfrm>
          <a:prstGeom prst="rect">
            <a:avLst/>
          </a:prstGeom>
        </p:spPr>
        <p:txBody>
          <a:bodyPr vert="horz" lIns="91440" tIns="45720" rIns="91440" bIns="45720" rtlCol="0" anchor="t">
            <a:normAutofit fontScale="62500" lnSpcReduction="20000"/>
          </a:bodyPr>
          <a:lstStyle>
            <a:lvl1pPr algn="l" defTabSz="457200" rtl="0" eaLnBrk="1" latinLnBrk="0" hangingPunct="1">
              <a:lnSpc>
                <a:spcPct val="100000"/>
              </a:lnSpc>
              <a:spcBef>
                <a:spcPct val="0"/>
              </a:spcBef>
              <a:buNone/>
              <a:defRPr sz="3600" b="0" kern="1200" cap="all">
                <a:solidFill>
                  <a:schemeClr val="tx1">
                    <a:lumMod val="75000"/>
                    <a:lumOff val="25000"/>
                  </a:schemeClr>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chemeClr val="accent6">
                    <a:lumMod val="60000"/>
                    <a:lumOff val="40000"/>
                  </a:schemeClr>
                </a:solidFill>
                <a:latin typeface="Myriad Pro SemiCond" panose="020B0503030403020204" pitchFamily="34" charset="0"/>
              </a:rPr>
              <a:t>Nuts &amp; Seeds</a:t>
            </a:r>
          </a:p>
        </p:txBody>
      </p:sp>
      <p:pic>
        <p:nvPicPr>
          <p:cNvPr id="47" name="Graphic 46" descr="Table setting">
            <a:hlinkClick r:id="rId7"/>
            <a:extLst>
              <a:ext uri="{FF2B5EF4-FFF2-40B4-BE49-F238E27FC236}">
                <a16:creationId xmlns:a16="http://schemas.microsoft.com/office/drawing/2014/main" id="{2389605F-3D44-46EF-A4C0-552886493B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35067" y="66365"/>
            <a:ext cx="914400" cy="914400"/>
          </a:xfrm>
          <a:prstGeom prst="rect">
            <a:avLst/>
          </a:prstGeom>
        </p:spPr>
      </p:pic>
    </p:spTree>
    <p:extLst>
      <p:ext uri="{BB962C8B-B14F-4D97-AF65-F5344CB8AC3E}">
        <p14:creationId xmlns:p14="http://schemas.microsoft.com/office/powerpoint/2010/main" val="224225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ppt_y</p:attrName>
                                        </p:attrNameLst>
                                      </p:cBhvr>
                                      <p:tavLst>
                                        <p:tav tm="0">
                                          <p:val>
                                            <p:strVal val="#ppt_y-#ppt_h*1.125000"/>
                                          </p:val>
                                        </p:tav>
                                        <p:tav tm="100000">
                                          <p:val>
                                            <p:strVal val="#ppt_y"/>
                                          </p:val>
                                        </p:tav>
                                      </p:tavLst>
                                    </p:anim>
                                    <p:animEffect transition="in" filter="wipe(down)">
                                      <p:cBhvr>
                                        <p:cTn id="8" dur="500"/>
                                        <p:tgtEl>
                                          <p:spTgt spid="41"/>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anim calcmode="lin" valueType="num">
                                      <p:cBhvr additive="base">
                                        <p:cTn id="11" dur="500"/>
                                        <p:tgtEl>
                                          <p:spTgt spid="38">
                                            <p:txEl>
                                              <p:pRg st="0" end="0"/>
                                            </p:txEl>
                                          </p:spTgt>
                                        </p:tgtEl>
                                        <p:attrNameLst>
                                          <p:attrName>ppt_y</p:attrName>
                                        </p:attrNameLst>
                                      </p:cBhvr>
                                      <p:tavLst>
                                        <p:tav tm="0">
                                          <p:val>
                                            <p:strVal val="#ppt_y-#ppt_h*1.125000"/>
                                          </p:val>
                                        </p:tav>
                                        <p:tav tm="100000">
                                          <p:val>
                                            <p:strVal val="#ppt_y"/>
                                          </p:val>
                                        </p:tav>
                                      </p:tavLst>
                                    </p:anim>
                                    <p:animEffect transition="in" filter="wipe(down)">
                                      <p:cBhvr>
                                        <p:cTn id="12" dur="500"/>
                                        <p:tgtEl>
                                          <p:spTgt spid="38">
                                            <p:txEl>
                                              <p:pRg st="0" end="0"/>
                                            </p:txEl>
                                          </p:spTgt>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p:tgtEl>
                                          <p:spTgt spid="44"/>
                                        </p:tgtEl>
                                        <p:attrNameLst>
                                          <p:attrName>ppt_y</p:attrName>
                                        </p:attrNameLst>
                                      </p:cBhvr>
                                      <p:tavLst>
                                        <p:tav tm="0">
                                          <p:val>
                                            <p:strVal val="#ppt_y-#ppt_h*1.125000"/>
                                          </p:val>
                                        </p:tav>
                                        <p:tav tm="100000">
                                          <p:val>
                                            <p:strVal val="#ppt_y"/>
                                          </p:val>
                                        </p:tav>
                                      </p:tavLst>
                                    </p:anim>
                                    <p:animEffect transition="in" filter="wipe(down)">
                                      <p:cBhvr>
                                        <p:cTn id="16" dur="500"/>
                                        <p:tgtEl>
                                          <p:spTgt spid="44"/>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p:tgtEl>
                                          <p:spTgt spid="36"/>
                                        </p:tgtEl>
                                        <p:attrNameLst>
                                          <p:attrName>ppt_x</p:attrName>
                                        </p:attrNameLst>
                                      </p:cBhvr>
                                      <p:tavLst>
                                        <p:tav tm="0">
                                          <p:val>
                                            <p:strVal val="#ppt_x-#ppt_w*1.125000"/>
                                          </p:val>
                                        </p:tav>
                                        <p:tav tm="100000">
                                          <p:val>
                                            <p:strVal val="#ppt_x"/>
                                          </p:val>
                                        </p:tav>
                                      </p:tavLst>
                                    </p:anim>
                                    <p:animEffect transition="in" filter="wipe(right)">
                                      <p:cBhvr>
                                        <p:cTn id="21" dur="500"/>
                                        <p:tgtEl>
                                          <p:spTgt spid="36"/>
                                        </p:tgtEl>
                                      </p:cBhvr>
                                    </p:animEffect>
                                  </p:childTnLst>
                                </p:cTn>
                              </p:par>
                            </p:childTnLst>
                          </p:cTn>
                        </p:par>
                        <p:par>
                          <p:cTn id="22" fill="hold">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ppt_x</p:attrName>
                                        </p:attrNameLst>
                                      </p:cBhvr>
                                      <p:tavLst>
                                        <p:tav tm="0">
                                          <p:val>
                                            <p:strVal val="#ppt_x-#ppt_w*1.125000"/>
                                          </p:val>
                                        </p:tav>
                                        <p:tav tm="100000">
                                          <p:val>
                                            <p:strVal val="#ppt_x"/>
                                          </p:val>
                                        </p:tav>
                                      </p:tavLst>
                                    </p:anim>
                                    <p:animEffect transition="in" filter="wipe(righ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p:tgtEl>
                                          <p:spTgt spid="45"/>
                                        </p:tgtEl>
                                        <p:attrNameLst>
                                          <p:attrName>ppt_y</p:attrName>
                                        </p:attrNameLst>
                                      </p:cBhvr>
                                      <p:tavLst>
                                        <p:tav tm="0">
                                          <p:val>
                                            <p:strVal val="#ppt_y-#ppt_h*1.125000"/>
                                          </p:val>
                                        </p:tav>
                                        <p:tav tm="100000">
                                          <p:val>
                                            <p:strVal val="#ppt_y"/>
                                          </p:val>
                                        </p:tav>
                                      </p:tavLst>
                                    </p:anim>
                                    <p:animEffect transition="in" filter="wipe(down)">
                                      <p:cBhvr>
                                        <p:cTn id="32" dur="500"/>
                                        <p:tgtEl>
                                          <p:spTgt spid="45"/>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p:tgtEl>
                                          <p:spTgt spid="40"/>
                                        </p:tgtEl>
                                        <p:attrNameLst>
                                          <p:attrName>ppt_y</p:attrName>
                                        </p:attrNameLst>
                                      </p:cBhvr>
                                      <p:tavLst>
                                        <p:tav tm="0">
                                          <p:val>
                                            <p:strVal val="#ppt_y-#ppt_h*1.125000"/>
                                          </p:val>
                                        </p:tav>
                                        <p:tav tm="100000">
                                          <p:val>
                                            <p:strVal val="#ppt_y"/>
                                          </p:val>
                                        </p:tav>
                                      </p:tavLst>
                                    </p:anim>
                                    <p:animEffect transition="in" filter="wipe(down)">
                                      <p:cBhvr>
                                        <p:cTn id="36" dur="500"/>
                                        <p:tgtEl>
                                          <p:spTgt spid="40"/>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p:tgtEl>
                                          <p:spTgt spid="42"/>
                                        </p:tgtEl>
                                        <p:attrNameLst>
                                          <p:attrName>ppt_y</p:attrName>
                                        </p:attrNameLst>
                                      </p:cBhvr>
                                      <p:tavLst>
                                        <p:tav tm="0">
                                          <p:val>
                                            <p:strVal val="#ppt_y-#ppt_h*1.125000"/>
                                          </p:val>
                                        </p:tav>
                                        <p:tav tm="100000">
                                          <p:val>
                                            <p:strVal val="#ppt_y"/>
                                          </p:val>
                                        </p:tav>
                                      </p:tavLst>
                                    </p:anim>
                                    <p:animEffect transition="in" filter="wipe(down)">
                                      <p:cBhvr>
                                        <p:cTn id="40" dur="500"/>
                                        <p:tgtEl>
                                          <p:spTgt spid="42"/>
                                        </p:tgtEl>
                                      </p:cBhvr>
                                    </p:animEffect>
                                  </p:childTnLst>
                                </p:cTn>
                              </p:par>
                            </p:childTnLst>
                          </p:cTn>
                        </p:par>
                        <p:par>
                          <p:cTn id="41" fill="hold">
                            <p:stCondLst>
                              <p:cond delay="500"/>
                            </p:stCondLst>
                            <p:childTnLst>
                              <p:par>
                                <p:cTn id="42" presetID="12" presetClass="entr" presetSubtype="8"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p:tgtEl>
                                          <p:spTgt spid="27"/>
                                        </p:tgtEl>
                                        <p:attrNameLst>
                                          <p:attrName>ppt_x</p:attrName>
                                        </p:attrNameLst>
                                      </p:cBhvr>
                                      <p:tavLst>
                                        <p:tav tm="0">
                                          <p:val>
                                            <p:strVal val="#ppt_x-#ppt_w*1.125000"/>
                                          </p:val>
                                        </p:tav>
                                        <p:tav tm="100000">
                                          <p:val>
                                            <p:strVal val="#ppt_x"/>
                                          </p:val>
                                        </p:tav>
                                      </p:tavLst>
                                    </p:anim>
                                    <p:animEffect transition="in" filter="wipe(right)">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1" fill="hold" grpId="0" nodeType="click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additive="base">
                                        <p:cTn id="50" dur="500"/>
                                        <p:tgtEl>
                                          <p:spTgt spid="46"/>
                                        </p:tgtEl>
                                        <p:attrNameLst>
                                          <p:attrName>ppt_y</p:attrName>
                                        </p:attrNameLst>
                                      </p:cBhvr>
                                      <p:tavLst>
                                        <p:tav tm="0">
                                          <p:val>
                                            <p:strVal val="#ppt_y-#ppt_h*1.125000"/>
                                          </p:val>
                                        </p:tav>
                                        <p:tav tm="100000">
                                          <p:val>
                                            <p:strVal val="#ppt_y"/>
                                          </p:val>
                                        </p:tav>
                                      </p:tavLst>
                                    </p:anim>
                                    <p:animEffect transition="in" filter="wipe(down)">
                                      <p:cBhvr>
                                        <p:cTn id="51" dur="500"/>
                                        <p:tgtEl>
                                          <p:spTgt spid="46"/>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p:tgtEl>
                                          <p:spTgt spid="43"/>
                                        </p:tgtEl>
                                        <p:attrNameLst>
                                          <p:attrName>ppt_y</p:attrName>
                                        </p:attrNameLst>
                                      </p:cBhvr>
                                      <p:tavLst>
                                        <p:tav tm="0">
                                          <p:val>
                                            <p:strVal val="#ppt_y-#ppt_h*1.125000"/>
                                          </p:val>
                                        </p:tav>
                                        <p:tav tm="100000">
                                          <p:val>
                                            <p:strVal val="#ppt_y"/>
                                          </p:val>
                                        </p:tav>
                                      </p:tavLst>
                                    </p:anim>
                                    <p:animEffect transition="in" filter="wipe(down)">
                                      <p:cBhvr>
                                        <p:cTn id="55" dur="500"/>
                                        <p:tgtEl>
                                          <p:spTgt spid="43"/>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p:tgtEl>
                                          <p:spTgt spid="39"/>
                                        </p:tgtEl>
                                        <p:attrNameLst>
                                          <p:attrName>ppt_y</p:attrName>
                                        </p:attrNameLst>
                                      </p:cBhvr>
                                      <p:tavLst>
                                        <p:tav tm="0">
                                          <p:val>
                                            <p:strVal val="#ppt_y-#ppt_h*1.125000"/>
                                          </p:val>
                                        </p:tav>
                                        <p:tav tm="100000">
                                          <p:val>
                                            <p:strVal val="#ppt_y"/>
                                          </p:val>
                                        </p:tav>
                                      </p:tavLst>
                                    </p:anim>
                                    <p:animEffect transition="in" filter="wipe(down)">
                                      <p:cBhvr>
                                        <p:cTn id="59" dur="500"/>
                                        <p:tgtEl>
                                          <p:spTgt spid="39"/>
                                        </p:tgtEl>
                                      </p:cBhvr>
                                    </p:animEffect>
                                  </p:childTnLst>
                                </p:cTn>
                              </p:par>
                            </p:childTnLst>
                          </p:cTn>
                        </p:par>
                        <p:par>
                          <p:cTn id="60" fill="hold">
                            <p:stCondLst>
                              <p:cond delay="500"/>
                            </p:stCondLst>
                            <p:childTnLst>
                              <p:par>
                                <p:cTn id="61" presetID="1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p:tgtEl>
                                          <p:spTgt spid="33"/>
                                        </p:tgtEl>
                                        <p:attrNameLst>
                                          <p:attrName>ppt_x</p:attrName>
                                        </p:attrNameLst>
                                      </p:cBhvr>
                                      <p:tavLst>
                                        <p:tav tm="0">
                                          <p:val>
                                            <p:strVal val="#ppt_x-#ppt_w*1.125000"/>
                                          </p:val>
                                        </p:tav>
                                        <p:tav tm="100000">
                                          <p:val>
                                            <p:strVal val="#ppt_x"/>
                                          </p:val>
                                        </p:tav>
                                      </p:tavLst>
                                    </p:anim>
                                    <p:animEffect transition="in" filter="wipe(right)">
                                      <p:cBhvr>
                                        <p:cTn id="64" dur="500"/>
                                        <p:tgtEl>
                                          <p:spTgt spid="33"/>
                                        </p:tgtEl>
                                      </p:cBhvr>
                                    </p:animEffect>
                                  </p:childTnLst>
                                </p:cTn>
                              </p:par>
                            </p:childTnLst>
                          </p:cTn>
                        </p:par>
                        <p:par>
                          <p:cTn id="65" fill="hold">
                            <p:stCondLst>
                              <p:cond delay="1000"/>
                            </p:stCondLst>
                            <p:childTnLst>
                              <p:par>
                                <p:cTn id="66" presetID="12" presetClass="entr" presetSubtype="8" fill="hold" grpId="0"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additive="base">
                                        <p:cTn id="68" dur="500"/>
                                        <p:tgtEl>
                                          <p:spTgt spid="37"/>
                                        </p:tgtEl>
                                        <p:attrNameLst>
                                          <p:attrName>ppt_x</p:attrName>
                                        </p:attrNameLst>
                                      </p:cBhvr>
                                      <p:tavLst>
                                        <p:tav tm="0">
                                          <p:val>
                                            <p:strVal val="#ppt_x-#ppt_w*1.125000"/>
                                          </p:val>
                                        </p:tav>
                                        <p:tav tm="100000">
                                          <p:val>
                                            <p:strVal val="#ppt_x"/>
                                          </p:val>
                                        </p:tav>
                                      </p:tavLst>
                                    </p:anim>
                                    <p:animEffect transition="in" filter="wipe(right)">
                                      <p:cBhvr>
                                        <p:cTn id="6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23" grpId="0"/>
      <p:bldP spid="27" grpId="0"/>
      <p:bldP spid="33" grpId="0"/>
      <p:bldP spid="36" grpId="0"/>
      <p:bldP spid="37" grpId="0"/>
      <p:bldP spid="38" grpId="0" build="p"/>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6E11CE9-8E14-4450-9D8C-3FD4630D81F8}"/>
              </a:ext>
            </a:extLst>
          </p:cNvPr>
          <p:cNvSpPr/>
          <p:nvPr/>
        </p:nvSpPr>
        <p:spPr>
          <a:xfrm>
            <a:off x="4872252" y="3698543"/>
            <a:ext cx="6900648" cy="27042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F09EFD-83E4-4212-9C35-B5DB90F84AB5}"/>
              </a:ext>
            </a:extLst>
          </p:cNvPr>
          <p:cNvSpPr>
            <a:spLocks noGrp="1"/>
          </p:cNvSpPr>
          <p:nvPr>
            <p:ph type="title"/>
          </p:nvPr>
        </p:nvSpPr>
        <p:spPr>
          <a:xfrm>
            <a:off x="640081" y="932905"/>
            <a:ext cx="3031852" cy="693331"/>
          </a:xfrm>
        </p:spPr>
        <p:txBody>
          <a:bodyPr/>
          <a:lstStyle/>
          <a:p>
            <a:r>
              <a:rPr lang="en-US" sz="3200" dirty="0">
                <a:solidFill>
                  <a:schemeClr val="bg2"/>
                </a:solidFill>
              </a:rPr>
              <a:t>Conclusion</a:t>
            </a:r>
            <a:endParaRPr lang="en-US" dirty="0">
              <a:solidFill>
                <a:schemeClr val="bg2"/>
              </a:solidFill>
            </a:endParaRPr>
          </a:p>
        </p:txBody>
      </p:sp>
      <p:sp>
        <p:nvSpPr>
          <p:cNvPr id="8" name="Content Placeholder 2">
            <a:extLst>
              <a:ext uri="{FF2B5EF4-FFF2-40B4-BE49-F238E27FC236}">
                <a16:creationId xmlns:a16="http://schemas.microsoft.com/office/drawing/2014/main" id="{32E6960F-C67E-46DB-B6B7-E88188857DB8}"/>
              </a:ext>
            </a:extLst>
          </p:cNvPr>
          <p:cNvSpPr txBox="1">
            <a:spLocks/>
          </p:cNvSpPr>
          <p:nvPr/>
        </p:nvSpPr>
        <p:spPr>
          <a:xfrm>
            <a:off x="4955519" y="724777"/>
            <a:ext cx="5409956" cy="2704223"/>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yriad Pro SemiCond" panose="020B0503030403020204" pitchFamily="34" charset="0"/>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yriad Pro SemiCond" panose="020B0503030403020204" pitchFamily="34" charset="0"/>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yriad Pro SemiCond" panose="020B0503030403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yriad Pro SemiCond" panose="020B0503030403020204" pitchFamily="34" charset="0"/>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yriad Pro SemiCond" panose="020B0503030403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a:buFont typeface="Wingdings 2" panose="05020102010507070707" pitchFamily="18" charset="2"/>
              <a:buChar char=""/>
            </a:pPr>
            <a:r>
              <a:rPr lang="en-US" b="1" dirty="0">
                <a:solidFill>
                  <a:schemeClr val="bg2"/>
                </a:solidFill>
              </a:rPr>
              <a:t>30 days of elimination</a:t>
            </a:r>
          </a:p>
          <a:p>
            <a:pPr lvl="1">
              <a:buFont typeface="Wingdings 2" panose="05020102010507070707" pitchFamily="18" charset="2"/>
              <a:buChar char=""/>
            </a:pPr>
            <a:r>
              <a:rPr lang="en-US" b="1" dirty="0">
                <a:solidFill>
                  <a:schemeClr val="bg2"/>
                </a:solidFill>
              </a:rPr>
              <a:t>Program rules</a:t>
            </a:r>
          </a:p>
          <a:p>
            <a:pPr lvl="1">
              <a:buFont typeface="Wingdings 2" panose="05020102010507070707" pitchFamily="18" charset="2"/>
              <a:buChar char=""/>
            </a:pPr>
            <a:r>
              <a:rPr lang="en-US" b="1" dirty="0">
                <a:solidFill>
                  <a:schemeClr val="bg2"/>
                </a:solidFill>
              </a:rPr>
              <a:t>Check the ingredients label!</a:t>
            </a:r>
          </a:p>
          <a:p>
            <a:pPr lvl="1">
              <a:buFont typeface="Wingdings 2" panose="05020102010507070707" pitchFamily="18" charset="2"/>
              <a:buChar char=""/>
            </a:pPr>
            <a:r>
              <a:rPr lang="en-US" b="1" dirty="0">
                <a:solidFill>
                  <a:schemeClr val="bg2"/>
                </a:solidFill>
              </a:rPr>
              <a:t>Compliant meal planning</a:t>
            </a:r>
          </a:p>
          <a:p>
            <a:pPr>
              <a:buFont typeface="Wingdings" panose="05000000000000000000" pitchFamily="2" charset="2"/>
              <a:buChar char="q"/>
            </a:pPr>
            <a:r>
              <a:rPr lang="en-US" b="1" dirty="0">
                <a:solidFill>
                  <a:schemeClr val="bg2"/>
                </a:solidFill>
              </a:rPr>
              <a:t>10-30 days of reintroduction</a:t>
            </a:r>
          </a:p>
        </p:txBody>
      </p:sp>
      <p:pic>
        <p:nvPicPr>
          <p:cNvPr id="9" name="Picture 8">
            <a:extLst>
              <a:ext uri="{FF2B5EF4-FFF2-40B4-BE49-F238E27FC236}">
                <a16:creationId xmlns:a16="http://schemas.microsoft.com/office/drawing/2014/main" id="{B4142682-BFFA-4B4F-8286-8FEADA53276B}"/>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581166" y="2355510"/>
            <a:ext cx="3309583" cy="3309583"/>
          </a:xfrm>
          <a:prstGeom prst="rect">
            <a:avLst/>
          </a:prstGeom>
        </p:spPr>
      </p:pic>
      <p:cxnSp>
        <p:nvCxnSpPr>
          <p:cNvPr id="10" name="Straight Connector 9">
            <a:extLst>
              <a:ext uri="{FF2B5EF4-FFF2-40B4-BE49-F238E27FC236}">
                <a16:creationId xmlns:a16="http://schemas.microsoft.com/office/drawing/2014/main" id="{BD24946B-DDAE-4937-8624-2C0BB319244B}"/>
              </a:ext>
            </a:extLst>
          </p:cNvPr>
          <p:cNvCxnSpPr>
            <a:cxnSpLocks/>
          </p:cNvCxnSpPr>
          <p:nvPr/>
        </p:nvCxnSpPr>
        <p:spPr>
          <a:xfrm>
            <a:off x="740472" y="1832684"/>
            <a:ext cx="62097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4B9057B6-2F05-4DA2-97B1-B361CA0C68E5}"/>
              </a:ext>
            </a:extLst>
          </p:cNvPr>
          <p:cNvSpPr txBox="1">
            <a:spLocks/>
          </p:cNvSpPr>
          <p:nvPr/>
        </p:nvSpPr>
        <p:spPr>
          <a:xfrm>
            <a:off x="5127209" y="4246421"/>
            <a:ext cx="2923342" cy="1998702"/>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yriad Pro SemiCond" panose="020B0503030403020204" pitchFamily="34" charset="0"/>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yriad Pro SemiCond" panose="020B0503030403020204" pitchFamily="34" charset="0"/>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yriad Pro SemiCond" panose="020B0503030403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yriad Pro SemiCond" panose="020B0503030403020204" pitchFamily="34" charset="0"/>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yriad Pro SemiCond" panose="020B0503030403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marL="0" indent="0">
              <a:buNone/>
            </a:pPr>
            <a:r>
              <a:rPr lang="en-US" sz="2800" b="1" cap="all" dirty="0"/>
              <a:t>Visit the website!</a:t>
            </a:r>
          </a:p>
          <a:p>
            <a:pPr marL="0" indent="0">
              <a:buNone/>
            </a:pPr>
            <a:r>
              <a:rPr lang="en-US" sz="2400" b="1" dirty="0">
                <a:solidFill>
                  <a:schemeClr val="accent1">
                    <a:lumMod val="40000"/>
                    <a:lumOff val="60000"/>
                  </a:schemeClr>
                </a:solidFill>
                <a:hlinkClick r:id="rId5">
                  <a:extLst>
                    <a:ext uri="{A12FA001-AC4F-418D-AE19-62706E023703}">
                      <ahyp:hlinkClr xmlns:ahyp="http://schemas.microsoft.com/office/drawing/2018/hyperlinkcolor" val="tx"/>
                    </a:ext>
                  </a:extLst>
                </a:hlinkClick>
              </a:rPr>
              <a:t>https://whole30.com/</a:t>
            </a:r>
            <a:r>
              <a:rPr lang="en-US" sz="2400" b="1" dirty="0">
                <a:solidFill>
                  <a:schemeClr val="accent1">
                    <a:lumMod val="40000"/>
                    <a:lumOff val="60000"/>
                  </a:schemeClr>
                </a:solidFill>
              </a:rPr>
              <a:t> </a:t>
            </a:r>
          </a:p>
          <a:p>
            <a:pPr marL="0" indent="0">
              <a:buNone/>
            </a:pPr>
            <a:endParaRPr lang="en-US" b="1" dirty="0">
              <a:solidFill>
                <a:schemeClr val="bg2"/>
              </a:solidFill>
            </a:endParaRPr>
          </a:p>
        </p:txBody>
      </p:sp>
      <p:sp>
        <p:nvSpPr>
          <p:cNvPr id="15" name="Content Placeholder 2">
            <a:extLst>
              <a:ext uri="{FF2B5EF4-FFF2-40B4-BE49-F238E27FC236}">
                <a16:creationId xmlns:a16="http://schemas.microsoft.com/office/drawing/2014/main" id="{6026108B-52B9-4A52-A069-B399B853F49E}"/>
              </a:ext>
            </a:extLst>
          </p:cNvPr>
          <p:cNvSpPr txBox="1">
            <a:spLocks/>
          </p:cNvSpPr>
          <p:nvPr/>
        </p:nvSpPr>
        <p:spPr>
          <a:xfrm>
            <a:off x="8391950" y="3857768"/>
            <a:ext cx="3374125" cy="2323223"/>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000" kern="1200">
                <a:solidFill>
                  <a:schemeClr val="tx2"/>
                </a:solidFill>
                <a:latin typeface="Myriad Pro SemiCond" panose="020B0503030403020204" pitchFamily="34" charset="0"/>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Myriad Pro SemiCond" panose="020B0503030403020204" pitchFamily="34" charset="0"/>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2"/>
                </a:solidFill>
                <a:latin typeface="Myriad Pro SemiCond" panose="020B0503030403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yriad Pro SemiCond" panose="020B0503030403020204" pitchFamily="34" charset="0"/>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2"/>
                </a:solidFill>
                <a:latin typeface="Myriad Pro SemiCond" panose="020B0503030403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9pPr>
          </a:lstStyle>
          <a:p>
            <a:pPr>
              <a:buClr>
                <a:schemeClr val="accent5"/>
              </a:buClr>
              <a:buFont typeface="Wingdings" panose="05000000000000000000" pitchFamily="2" charset="2"/>
              <a:buChar char="Ø"/>
            </a:pPr>
            <a:r>
              <a:rPr lang="en-US" sz="1600" b="1" dirty="0">
                <a:solidFill>
                  <a:schemeClr val="bg2"/>
                </a:solidFill>
              </a:rPr>
              <a:t>Shopping list</a:t>
            </a:r>
          </a:p>
          <a:p>
            <a:pPr>
              <a:buClr>
                <a:schemeClr val="accent5"/>
              </a:buClr>
              <a:buFont typeface="Wingdings" panose="05000000000000000000" pitchFamily="2" charset="2"/>
              <a:buChar char="Ø"/>
            </a:pPr>
            <a:r>
              <a:rPr lang="en-US" sz="1600" b="1" dirty="0">
                <a:solidFill>
                  <a:schemeClr val="bg2"/>
                </a:solidFill>
              </a:rPr>
              <a:t>Going out to eat during Whole30</a:t>
            </a:r>
          </a:p>
          <a:p>
            <a:pPr>
              <a:buClr>
                <a:schemeClr val="accent5"/>
              </a:buClr>
              <a:buFont typeface="Wingdings" panose="05000000000000000000" pitchFamily="2" charset="2"/>
              <a:buChar char="Ø"/>
            </a:pPr>
            <a:r>
              <a:rPr lang="en-US" sz="1600" b="1" dirty="0">
                <a:solidFill>
                  <a:schemeClr val="bg2"/>
                </a:solidFill>
              </a:rPr>
              <a:t>Whole30 recipes</a:t>
            </a:r>
          </a:p>
          <a:p>
            <a:pPr>
              <a:buClr>
                <a:schemeClr val="accent5"/>
              </a:buClr>
              <a:buFont typeface="Wingdings" panose="05000000000000000000" pitchFamily="2" charset="2"/>
              <a:buChar char="Ø"/>
            </a:pPr>
            <a:r>
              <a:rPr lang="en-US" sz="1600" b="1" dirty="0">
                <a:solidFill>
                  <a:schemeClr val="bg2"/>
                </a:solidFill>
              </a:rPr>
              <a:t>Community support</a:t>
            </a:r>
          </a:p>
          <a:p>
            <a:pPr>
              <a:buClr>
                <a:schemeClr val="accent5"/>
              </a:buClr>
              <a:buFont typeface="Wingdings" panose="05000000000000000000" pitchFamily="2" charset="2"/>
              <a:buChar char="Ø"/>
            </a:pPr>
            <a:r>
              <a:rPr lang="en-US" sz="1600" b="1" dirty="0">
                <a:solidFill>
                  <a:schemeClr val="bg2"/>
                </a:solidFill>
              </a:rPr>
              <a:t>Much more!</a:t>
            </a:r>
          </a:p>
        </p:txBody>
      </p:sp>
      <p:pic>
        <p:nvPicPr>
          <p:cNvPr id="17" name="Graphic 16" descr="Monitor">
            <a:hlinkClick r:id="rId5"/>
            <a:extLst>
              <a:ext uri="{FF2B5EF4-FFF2-40B4-BE49-F238E27FC236}">
                <a16:creationId xmlns:a16="http://schemas.microsoft.com/office/drawing/2014/main" id="{D3D486A5-5CD6-4388-8D07-10AA0A550B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81913" y="4202327"/>
            <a:ext cx="1113475" cy="1113475"/>
          </a:xfrm>
          <a:prstGeom prst="rect">
            <a:avLst/>
          </a:prstGeom>
        </p:spPr>
      </p:pic>
    </p:spTree>
    <p:extLst>
      <p:ext uri="{BB962C8B-B14F-4D97-AF65-F5344CB8AC3E}">
        <p14:creationId xmlns:p14="http://schemas.microsoft.com/office/powerpoint/2010/main" val="3531145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09EFD-83E4-4212-9C35-B5DB90F84AB5}"/>
              </a:ext>
            </a:extLst>
          </p:cNvPr>
          <p:cNvSpPr>
            <a:spLocks noGrp="1"/>
          </p:cNvSpPr>
          <p:nvPr>
            <p:ph type="ctr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8D3CBF5A-F0C2-4EDB-AA5B-09C2FF44A9F7}"/>
              </a:ext>
            </a:extLst>
          </p:cNvPr>
          <p:cNvSpPr>
            <a:spLocks noGrp="1"/>
          </p:cNvSpPr>
          <p:nvPr>
            <p:ph type="subTitle" idx="1"/>
          </p:nvPr>
        </p:nvSpPr>
        <p:spPr>
          <a:xfrm>
            <a:off x="581194" y="3264447"/>
            <a:ext cx="10993546" cy="3115881"/>
          </a:xfrm>
        </p:spPr>
        <p:txBody>
          <a:bodyPr>
            <a:normAutofit/>
          </a:bodyPr>
          <a:lstStyle/>
          <a:p>
            <a:pPr marL="285750" indent="-285750">
              <a:buFont typeface="Arial" panose="020B0604020202020204" pitchFamily="34" charset="0"/>
              <a:buChar char="•"/>
            </a:pPr>
            <a:r>
              <a:rPr lang="en-US" dirty="0">
                <a:solidFill>
                  <a:schemeClr val="bg2"/>
                </a:solidFill>
                <a:hlinkClick r:id="rId3"/>
              </a:rPr>
              <a:t>https://whole30.com/</a:t>
            </a:r>
          </a:p>
          <a:p>
            <a:pPr marL="285750" indent="-285750">
              <a:buFont typeface="Arial" panose="020B0604020202020204" pitchFamily="34" charset="0"/>
              <a:buChar char="•"/>
            </a:pPr>
            <a:r>
              <a:rPr lang="en-US" dirty="0">
                <a:solidFill>
                  <a:schemeClr val="bg2"/>
                </a:solidFill>
              </a:rPr>
              <a:t>Shutterstock</a:t>
            </a:r>
          </a:p>
          <a:p>
            <a:pPr marL="285750" indent="-285750">
              <a:buFont typeface="Arial" panose="020B0604020202020204" pitchFamily="34" charset="0"/>
              <a:buChar char="•"/>
            </a:pPr>
            <a:r>
              <a:rPr lang="en-US" dirty="0">
                <a:solidFill>
                  <a:schemeClr val="bg2"/>
                </a:solidFill>
                <a:hlinkClick r:id="rId3"/>
              </a:rPr>
              <a:t>https://purepng.com/photo/25338/clipart-pancake</a:t>
            </a:r>
          </a:p>
          <a:p>
            <a:pPr marL="285750" indent="-285750">
              <a:buFont typeface="Arial" panose="020B0604020202020204" pitchFamily="34" charset="0"/>
              <a:buChar char="•"/>
            </a:pPr>
            <a:r>
              <a:rPr lang="en-US" dirty="0">
                <a:solidFill>
                  <a:schemeClr val="bg2"/>
                </a:solidFill>
                <a:hlinkClick r:id="rId3"/>
              </a:rPr>
              <a:t>https://www.xtend-life.com/blogs/supplement-ingredients/carrageenan</a:t>
            </a:r>
            <a:endParaRPr lang="en-US" dirty="0">
              <a:solidFill>
                <a:schemeClr val="bg2"/>
              </a:solidFill>
            </a:endParaRPr>
          </a:p>
          <a:p>
            <a:pPr marL="285750" indent="-285750">
              <a:buFont typeface="Arial" panose="020B0604020202020204" pitchFamily="34" charset="0"/>
              <a:buChar char="•"/>
            </a:pPr>
            <a:r>
              <a:rPr lang="en-US" dirty="0">
                <a:solidFill>
                  <a:schemeClr val="bg2"/>
                </a:solidFill>
                <a:hlinkClick r:id="rId4"/>
              </a:rPr>
              <a:t>https://www.amazon.com/Spice-Supreme-Monosodium-Glutamate-Plastic/dp/B076PMPTQG</a:t>
            </a:r>
          </a:p>
          <a:p>
            <a:pPr marL="285750" indent="-285750">
              <a:buFont typeface="Arial" panose="020B0604020202020204" pitchFamily="34" charset="0"/>
              <a:buChar char="•"/>
            </a:pPr>
            <a:r>
              <a:rPr lang="en-US" dirty="0">
                <a:solidFill>
                  <a:schemeClr val="bg2"/>
                </a:solidFill>
                <a:hlinkClick r:id="rId4"/>
              </a:rPr>
              <a:t>https://my.clevelandclinic.org/health/articles/11323-sulfite-sensitivity#:~:text=Sulfites%20are%20chemicals%20used%20as,as%20a%20variety%20of%20medications</a:t>
            </a:r>
            <a:r>
              <a:rPr lang="en-US" dirty="0">
                <a:solidFill>
                  <a:schemeClr val="bg2"/>
                </a:solidFill>
              </a:rPr>
              <a:t> </a:t>
            </a:r>
          </a:p>
          <a:p>
            <a:pPr marL="285750" indent="-285750">
              <a:buFont typeface="Arial" panose="020B0604020202020204" pitchFamily="34" charset="0"/>
              <a:buChar char="•"/>
            </a:pPr>
            <a:endParaRPr lang="en-US" dirty="0">
              <a:solidFill>
                <a:schemeClr val="bg2"/>
              </a:solidFill>
            </a:endParaRPr>
          </a:p>
        </p:txBody>
      </p:sp>
    </p:spTree>
    <p:extLst>
      <p:ext uri="{BB962C8B-B14F-4D97-AF65-F5344CB8AC3E}">
        <p14:creationId xmlns:p14="http://schemas.microsoft.com/office/powerpoint/2010/main" val="2541124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725D3-8A12-453B-944F-7FF23E53DD65}"/>
              </a:ext>
            </a:extLst>
          </p:cNvPr>
          <p:cNvSpPr>
            <a:spLocks noGrp="1"/>
          </p:cNvSpPr>
          <p:nvPr>
            <p:ph type="title"/>
          </p:nvPr>
        </p:nvSpPr>
        <p:spPr>
          <a:xfrm>
            <a:off x="360302" y="266700"/>
            <a:ext cx="5834962" cy="485997"/>
          </a:xfrm>
        </p:spPr>
        <p:txBody>
          <a:bodyPr>
            <a:normAutofit fontScale="90000"/>
          </a:bodyPr>
          <a:lstStyle/>
          <a:p>
            <a:r>
              <a:rPr lang="en-US" sz="3100" dirty="0">
                <a:solidFill>
                  <a:schemeClr val="accent1"/>
                </a:solidFill>
              </a:rPr>
              <a:t>descriptions</a:t>
            </a:r>
            <a:endParaRPr lang="en-US" dirty="0">
              <a:solidFill>
                <a:schemeClr val="accent1"/>
              </a:solidFill>
            </a:endParaRPr>
          </a:p>
        </p:txBody>
      </p:sp>
      <p:sp>
        <p:nvSpPr>
          <p:cNvPr id="4" name="Text Placeholder 3">
            <a:extLst>
              <a:ext uri="{FF2B5EF4-FFF2-40B4-BE49-F238E27FC236}">
                <a16:creationId xmlns:a16="http://schemas.microsoft.com/office/drawing/2014/main" id="{BF409CBD-613B-4B9F-AD78-5D2AAB68B4C6}"/>
              </a:ext>
            </a:extLst>
          </p:cNvPr>
          <p:cNvSpPr>
            <a:spLocks noGrp="1"/>
          </p:cNvSpPr>
          <p:nvPr>
            <p:ph type="body" sz="half" idx="2"/>
          </p:nvPr>
        </p:nvSpPr>
        <p:spPr>
          <a:xfrm>
            <a:off x="395783" y="1867563"/>
            <a:ext cx="5315803" cy="4594081"/>
          </a:xfrm>
        </p:spPr>
        <p:txBody>
          <a:bodyPr>
            <a:noAutofit/>
          </a:bodyPr>
          <a:lstStyle/>
          <a:p>
            <a:pPr>
              <a:lnSpc>
                <a:spcPct val="200000"/>
              </a:lnSpc>
              <a:spcAft>
                <a:spcPts val="0"/>
              </a:spcAft>
            </a:pPr>
            <a:r>
              <a:rPr lang="en-US" sz="1400" dirty="0"/>
              <a:t>The purpose of this presentation is to inform viewers of the program rules of Whole30 and suggest an outline for meal planning. The program rules of this diet are very intense for someone who has never heard of it before, so I wanted to create an informative project that could visually organize them. Once someone sees all of the foods that you can’t eat during Whole30, the next question is always, “So what can I eat then?” My personal experience with this diet provided me an understanding of the kinds of food to go for, and it’s always best understood visually. I wanted to put the meal plan template that Whole30 provides alongside actual examples of foods so the viewer can begin to have an idea of what to expect. </a:t>
            </a:r>
          </a:p>
        </p:txBody>
      </p:sp>
      <p:sp>
        <p:nvSpPr>
          <p:cNvPr id="7" name="Title 1">
            <a:extLst>
              <a:ext uri="{FF2B5EF4-FFF2-40B4-BE49-F238E27FC236}">
                <a16:creationId xmlns:a16="http://schemas.microsoft.com/office/drawing/2014/main" id="{EDE2AD87-D27F-4A18-A77A-F6536A8A9865}"/>
              </a:ext>
            </a:extLst>
          </p:cNvPr>
          <p:cNvSpPr txBox="1">
            <a:spLocks/>
          </p:cNvSpPr>
          <p:nvPr/>
        </p:nvSpPr>
        <p:spPr>
          <a:xfrm>
            <a:off x="360302" y="1094964"/>
            <a:ext cx="2260068" cy="485997"/>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400" b="0" kern="1200" cap="all">
                <a:solidFill>
                  <a:schemeClr val="bg2"/>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3">
                    <a:lumMod val="75000"/>
                  </a:schemeClr>
                </a:solidFill>
                <a:latin typeface="Myriad Pro SemiCond" panose="020B0503030403020204" pitchFamily="34" charset="0"/>
              </a:rPr>
              <a:t>purpose</a:t>
            </a:r>
          </a:p>
        </p:txBody>
      </p:sp>
      <p:cxnSp>
        <p:nvCxnSpPr>
          <p:cNvPr id="10" name="Straight Connector 9">
            <a:extLst>
              <a:ext uri="{FF2B5EF4-FFF2-40B4-BE49-F238E27FC236}">
                <a16:creationId xmlns:a16="http://schemas.microsoft.com/office/drawing/2014/main" id="{B09799D0-85D2-402B-9FBF-4C17B127070C}"/>
              </a:ext>
            </a:extLst>
          </p:cNvPr>
          <p:cNvCxnSpPr>
            <a:cxnSpLocks/>
          </p:cNvCxnSpPr>
          <p:nvPr/>
        </p:nvCxnSpPr>
        <p:spPr>
          <a:xfrm>
            <a:off x="453869" y="1709850"/>
            <a:ext cx="62097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E0DC9D66-4A94-425D-93F7-509059E217D9}"/>
              </a:ext>
            </a:extLst>
          </p:cNvPr>
          <p:cNvSpPr txBox="1">
            <a:spLocks/>
          </p:cNvSpPr>
          <p:nvPr/>
        </p:nvSpPr>
        <p:spPr>
          <a:xfrm>
            <a:off x="6566846" y="1867563"/>
            <a:ext cx="5315803" cy="4594081"/>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a:solidFill>
                  <a:srgbClr val="FFFFFF"/>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rgbClr val="FFFFFF"/>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000" kern="1200">
                <a:solidFill>
                  <a:srgbClr val="FFFFFF"/>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900" kern="1200">
                <a:solidFill>
                  <a:srgbClr val="FFFFFF"/>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900" kern="1200">
                <a:solidFill>
                  <a:srgbClr val="FFFFFF"/>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9pPr>
          </a:lstStyle>
          <a:p>
            <a:pPr>
              <a:lnSpc>
                <a:spcPct val="200000"/>
              </a:lnSpc>
              <a:spcAft>
                <a:spcPts val="0"/>
              </a:spcAft>
            </a:pPr>
            <a:r>
              <a:rPr lang="en-US" sz="1400" dirty="0"/>
              <a:t>The target audience for this presentation is anyone who has never done  Whole30 before and wants to learn more about it. I designed the content in this presentation to cater to someone who might have initial shock once they hear the rules of the program. I know from my own personal experience with Whole30, I originally laughed at the idea and thought it was completely impossible. So, since I didn’t have an actual audience to perform a proper audience analysis, I assumed that many individuals would have a similar mindset to mine. The ideal target audience would be  those who are about to begin the diet. Much of this information is exactly what I would tell a friend if they were about to start, based on my past experience with it.</a:t>
            </a:r>
          </a:p>
        </p:txBody>
      </p:sp>
      <p:sp>
        <p:nvSpPr>
          <p:cNvPr id="12" name="Title 1">
            <a:extLst>
              <a:ext uri="{FF2B5EF4-FFF2-40B4-BE49-F238E27FC236}">
                <a16:creationId xmlns:a16="http://schemas.microsoft.com/office/drawing/2014/main" id="{67431996-E039-468C-A70B-B58CA784A216}"/>
              </a:ext>
            </a:extLst>
          </p:cNvPr>
          <p:cNvSpPr txBox="1">
            <a:spLocks/>
          </p:cNvSpPr>
          <p:nvPr/>
        </p:nvSpPr>
        <p:spPr>
          <a:xfrm>
            <a:off x="6531365" y="1094964"/>
            <a:ext cx="2260068" cy="485997"/>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400" b="0" kern="1200" cap="all">
                <a:solidFill>
                  <a:schemeClr val="bg2"/>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3">
                    <a:lumMod val="75000"/>
                  </a:schemeClr>
                </a:solidFill>
                <a:latin typeface="Myriad Pro SemiCond" panose="020B0503030403020204" pitchFamily="34" charset="0"/>
              </a:rPr>
              <a:t>Audience</a:t>
            </a:r>
          </a:p>
        </p:txBody>
      </p:sp>
      <p:cxnSp>
        <p:nvCxnSpPr>
          <p:cNvPr id="13" name="Straight Connector 12">
            <a:extLst>
              <a:ext uri="{FF2B5EF4-FFF2-40B4-BE49-F238E27FC236}">
                <a16:creationId xmlns:a16="http://schemas.microsoft.com/office/drawing/2014/main" id="{9FB31CD9-3E8D-462D-9A84-B5D102D036FA}"/>
              </a:ext>
            </a:extLst>
          </p:cNvPr>
          <p:cNvCxnSpPr>
            <a:cxnSpLocks/>
          </p:cNvCxnSpPr>
          <p:nvPr/>
        </p:nvCxnSpPr>
        <p:spPr>
          <a:xfrm>
            <a:off x="6624932" y="1709850"/>
            <a:ext cx="62097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625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725D3-8A12-453B-944F-7FF23E53DD65}"/>
              </a:ext>
            </a:extLst>
          </p:cNvPr>
          <p:cNvSpPr>
            <a:spLocks noGrp="1"/>
          </p:cNvSpPr>
          <p:nvPr>
            <p:ph type="title"/>
          </p:nvPr>
        </p:nvSpPr>
        <p:spPr>
          <a:xfrm>
            <a:off x="360302" y="266700"/>
            <a:ext cx="5834962" cy="485997"/>
          </a:xfrm>
        </p:spPr>
        <p:txBody>
          <a:bodyPr>
            <a:normAutofit fontScale="90000"/>
          </a:bodyPr>
          <a:lstStyle/>
          <a:p>
            <a:r>
              <a:rPr lang="en-US" sz="3100" dirty="0">
                <a:solidFill>
                  <a:schemeClr val="accent1"/>
                </a:solidFill>
              </a:rPr>
              <a:t>descriptions</a:t>
            </a:r>
            <a:endParaRPr lang="en-US" dirty="0">
              <a:solidFill>
                <a:schemeClr val="accent1"/>
              </a:solidFill>
            </a:endParaRPr>
          </a:p>
        </p:txBody>
      </p:sp>
      <p:sp>
        <p:nvSpPr>
          <p:cNvPr id="4" name="Text Placeholder 3">
            <a:extLst>
              <a:ext uri="{FF2B5EF4-FFF2-40B4-BE49-F238E27FC236}">
                <a16:creationId xmlns:a16="http://schemas.microsoft.com/office/drawing/2014/main" id="{BF409CBD-613B-4B9F-AD78-5D2AAB68B4C6}"/>
              </a:ext>
            </a:extLst>
          </p:cNvPr>
          <p:cNvSpPr>
            <a:spLocks noGrp="1"/>
          </p:cNvSpPr>
          <p:nvPr>
            <p:ph type="body" sz="half" idx="2"/>
          </p:nvPr>
        </p:nvSpPr>
        <p:spPr>
          <a:xfrm>
            <a:off x="395783" y="1867564"/>
            <a:ext cx="5404516" cy="2076640"/>
          </a:xfrm>
        </p:spPr>
        <p:txBody>
          <a:bodyPr>
            <a:noAutofit/>
          </a:bodyPr>
          <a:lstStyle/>
          <a:p>
            <a:pPr>
              <a:lnSpc>
                <a:spcPct val="200000"/>
              </a:lnSpc>
              <a:spcAft>
                <a:spcPts val="0"/>
              </a:spcAft>
            </a:pPr>
            <a:r>
              <a:rPr lang="en-US" sz="1400" dirty="0"/>
              <a:t>This presentation would best be presented by a person who can click through the slides with the animations and read the narration from the slide notes. Many of my slides have very few words, so this presentation would not function well as a handout without the slide notes to hear or see. </a:t>
            </a:r>
          </a:p>
        </p:txBody>
      </p:sp>
      <p:sp>
        <p:nvSpPr>
          <p:cNvPr id="7" name="Title 1">
            <a:extLst>
              <a:ext uri="{FF2B5EF4-FFF2-40B4-BE49-F238E27FC236}">
                <a16:creationId xmlns:a16="http://schemas.microsoft.com/office/drawing/2014/main" id="{EDE2AD87-D27F-4A18-A77A-F6536A8A9865}"/>
              </a:ext>
            </a:extLst>
          </p:cNvPr>
          <p:cNvSpPr txBox="1">
            <a:spLocks/>
          </p:cNvSpPr>
          <p:nvPr/>
        </p:nvSpPr>
        <p:spPr>
          <a:xfrm>
            <a:off x="360302" y="1094964"/>
            <a:ext cx="2260068" cy="485997"/>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400" b="0" kern="1200" cap="all">
                <a:solidFill>
                  <a:schemeClr val="bg2"/>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3">
                    <a:lumMod val="75000"/>
                  </a:schemeClr>
                </a:solidFill>
                <a:latin typeface="Myriad Pro SemiCond" panose="020B0503030403020204" pitchFamily="34" charset="0"/>
              </a:rPr>
              <a:t>How</a:t>
            </a:r>
          </a:p>
        </p:txBody>
      </p:sp>
      <p:cxnSp>
        <p:nvCxnSpPr>
          <p:cNvPr id="10" name="Straight Connector 9">
            <a:extLst>
              <a:ext uri="{FF2B5EF4-FFF2-40B4-BE49-F238E27FC236}">
                <a16:creationId xmlns:a16="http://schemas.microsoft.com/office/drawing/2014/main" id="{B09799D0-85D2-402B-9FBF-4C17B127070C}"/>
              </a:ext>
            </a:extLst>
          </p:cNvPr>
          <p:cNvCxnSpPr>
            <a:cxnSpLocks/>
          </p:cNvCxnSpPr>
          <p:nvPr/>
        </p:nvCxnSpPr>
        <p:spPr>
          <a:xfrm>
            <a:off x="453869" y="1709850"/>
            <a:ext cx="62097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E0DC9D66-4A94-425D-93F7-509059E217D9}"/>
              </a:ext>
            </a:extLst>
          </p:cNvPr>
          <p:cNvSpPr txBox="1">
            <a:spLocks/>
          </p:cNvSpPr>
          <p:nvPr/>
        </p:nvSpPr>
        <p:spPr>
          <a:xfrm>
            <a:off x="7786047" y="1867563"/>
            <a:ext cx="4096601" cy="4594081"/>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a:solidFill>
                  <a:srgbClr val="FFFFFF"/>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rgbClr val="FFFFFF"/>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000" kern="1200">
                <a:solidFill>
                  <a:srgbClr val="FFFFFF"/>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900" kern="1200">
                <a:solidFill>
                  <a:srgbClr val="FFFFFF"/>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900" kern="1200">
                <a:solidFill>
                  <a:srgbClr val="FFFFFF"/>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9pPr>
          </a:lstStyle>
          <a:p>
            <a:pPr>
              <a:lnSpc>
                <a:spcPct val="200000"/>
              </a:lnSpc>
              <a:spcAft>
                <a:spcPts val="0"/>
              </a:spcAft>
            </a:pPr>
            <a:r>
              <a:rPr lang="en-US" sz="1400" dirty="0"/>
              <a:t>Since I’m not an educator, I mostly designed this presentation with a target audience of friends in mind, though I did consider a few possibilities for more professional uses. This presentation could be used at group meetings, possibly for those in health-focused groups who are always keen to learn about available diets. This presentation could also possibly benefit students who are studying nutrition or health. The slideshow could be used in college classrooms by a professor or guest speaker. </a:t>
            </a:r>
          </a:p>
        </p:txBody>
      </p:sp>
      <p:sp>
        <p:nvSpPr>
          <p:cNvPr id="12" name="Title 1">
            <a:extLst>
              <a:ext uri="{FF2B5EF4-FFF2-40B4-BE49-F238E27FC236}">
                <a16:creationId xmlns:a16="http://schemas.microsoft.com/office/drawing/2014/main" id="{67431996-E039-468C-A70B-B58CA784A216}"/>
              </a:ext>
            </a:extLst>
          </p:cNvPr>
          <p:cNvSpPr txBox="1">
            <a:spLocks/>
          </p:cNvSpPr>
          <p:nvPr/>
        </p:nvSpPr>
        <p:spPr>
          <a:xfrm>
            <a:off x="7751931" y="1099609"/>
            <a:ext cx="2260068" cy="485997"/>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400" b="0" kern="1200" cap="all">
                <a:solidFill>
                  <a:schemeClr val="bg2"/>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3">
                    <a:lumMod val="75000"/>
                  </a:schemeClr>
                </a:solidFill>
                <a:latin typeface="Myriad Pro SemiCond" panose="020B0503030403020204" pitchFamily="34" charset="0"/>
              </a:rPr>
              <a:t>Where</a:t>
            </a:r>
          </a:p>
        </p:txBody>
      </p:sp>
      <p:cxnSp>
        <p:nvCxnSpPr>
          <p:cNvPr id="13" name="Straight Connector 12">
            <a:extLst>
              <a:ext uri="{FF2B5EF4-FFF2-40B4-BE49-F238E27FC236}">
                <a16:creationId xmlns:a16="http://schemas.microsoft.com/office/drawing/2014/main" id="{9FB31CD9-3E8D-462D-9A84-B5D102D036FA}"/>
              </a:ext>
            </a:extLst>
          </p:cNvPr>
          <p:cNvCxnSpPr>
            <a:cxnSpLocks/>
          </p:cNvCxnSpPr>
          <p:nvPr/>
        </p:nvCxnSpPr>
        <p:spPr>
          <a:xfrm>
            <a:off x="7865970" y="1714495"/>
            <a:ext cx="62097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C660E2E3-FF6F-4F07-8A5A-8038A6FDF422}"/>
              </a:ext>
            </a:extLst>
          </p:cNvPr>
          <p:cNvSpPr txBox="1">
            <a:spLocks/>
          </p:cNvSpPr>
          <p:nvPr/>
        </p:nvSpPr>
        <p:spPr>
          <a:xfrm>
            <a:off x="395783" y="4496463"/>
            <a:ext cx="6523632" cy="2076640"/>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a:solidFill>
                  <a:srgbClr val="FFFFFF"/>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rgbClr val="FFFFFF"/>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000" kern="1200">
                <a:solidFill>
                  <a:srgbClr val="FFFFFF"/>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900" kern="1200">
                <a:solidFill>
                  <a:srgbClr val="FFFFFF"/>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900" kern="1200">
                <a:solidFill>
                  <a:srgbClr val="FFFFFF"/>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9pPr>
          </a:lstStyle>
          <a:p>
            <a:pPr>
              <a:lnSpc>
                <a:spcPct val="200000"/>
              </a:lnSpc>
              <a:spcAft>
                <a:spcPts val="0"/>
              </a:spcAft>
            </a:pPr>
            <a:r>
              <a:rPr lang="en-US" sz="1400" dirty="0"/>
              <a:t>I designed this presentation for use before someone begins the Whole30 diet. Ideally, if a friend told me they were thinking about trying it, I’d show them this slideshow with all of the details so they don’t feel overwhelmed or confused.  This presentation could also be used to explain to friends and family what the diet entails while I’m doing it. Since the program is very complex, it’s sometimes easier to visually show someone what the rules are. </a:t>
            </a:r>
          </a:p>
        </p:txBody>
      </p:sp>
      <p:sp>
        <p:nvSpPr>
          <p:cNvPr id="15" name="Title 1">
            <a:extLst>
              <a:ext uri="{FF2B5EF4-FFF2-40B4-BE49-F238E27FC236}">
                <a16:creationId xmlns:a16="http://schemas.microsoft.com/office/drawing/2014/main" id="{0CECC4BF-34D2-468A-BE1D-5700B432729B}"/>
              </a:ext>
            </a:extLst>
          </p:cNvPr>
          <p:cNvSpPr txBox="1">
            <a:spLocks/>
          </p:cNvSpPr>
          <p:nvPr/>
        </p:nvSpPr>
        <p:spPr>
          <a:xfrm>
            <a:off x="360302" y="3723863"/>
            <a:ext cx="2260068" cy="485997"/>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400" b="0" kern="1200" cap="all">
                <a:solidFill>
                  <a:schemeClr val="bg2"/>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3">
                    <a:lumMod val="75000"/>
                  </a:schemeClr>
                </a:solidFill>
                <a:latin typeface="Myriad Pro SemiCond" panose="020B0503030403020204" pitchFamily="34" charset="0"/>
              </a:rPr>
              <a:t>When</a:t>
            </a:r>
          </a:p>
        </p:txBody>
      </p:sp>
      <p:cxnSp>
        <p:nvCxnSpPr>
          <p:cNvPr id="16" name="Straight Connector 15">
            <a:extLst>
              <a:ext uri="{FF2B5EF4-FFF2-40B4-BE49-F238E27FC236}">
                <a16:creationId xmlns:a16="http://schemas.microsoft.com/office/drawing/2014/main" id="{0784D4CF-758C-47CE-9C80-30A6FB579D47}"/>
              </a:ext>
            </a:extLst>
          </p:cNvPr>
          <p:cNvCxnSpPr>
            <a:cxnSpLocks/>
          </p:cNvCxnSpPr>
          <p:nvPr/>
        </p:nvCxnSpPr>
        <p:spPr>
          <a:xfrm>
            <a:off x="453869" y="4338749"/>
            <a:ext cx="62097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118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593D483-CF3C-429E-B005-67C928363681}"/>
              </a:ext>
            </a:extLst>
          </p:cNvPr>
          <p:cNvSpPr/>
          <p:nvPr/>
        </p:nvSpPr>
        <p:spPr>
          <a:xfrm>
            <a:off x="5024651" y="4206869"/>
            <a:ext cx="6096000" cy="1721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F09EFD-83E4-4212-9C35-B5DB90F84AB5}"/>
              </a:ext>
            </a:extLst>
          </p:cNvPr>
          <p:cNvSpPr>
            <a:spLocks noGrp="1"/>
          </p:cNvSpPr>
          <p:nvPr>
            <p:ph type="title"/>
          </p:nvPr>
        </p:nvSpPr>
        <p:spPr>
          <a:xfrm>
            <a:off x="640081" y="957253"/>
            <a:ext cx="3309583" cy="693331"/>
          </a:xfrm>
        </p:spPr>
        <p:txBody>
          <a:bodyPr>
            <a:normAutofit/>
          </a:bodyPr>
          <a:lstStyle/>
          <a:p>
            <a:r>
              <a:rPr lang="en-US" sz="3200" dirty="0">
                <a:solidFill>
                  <a:schemeClr val="bg2"/>
                </a:solidFill>
              </a:rPr>
              <a:t>Introduction</a:t>
            </a:r>
          </a:p>
        </p:txBody>
      </p:sp>
      <p:sp>
        <p:nvSpPr>
          <p:cNvPr id="3" name="Content Placeholder 2">
            <a:extLst>
              <a:ext uri="{FF2B5EF4-FFF2-40B4-BE49-F238E27FC236}">
                <a16:creationId xmlns:a16="http://schemas.microsoft.com/office/drawing/2014/main" id="{8D3CBF5A-F0C2-4EDB-AA5B-09C2FF44A9F7}"/>
              </a:ext>
            </a:extLst>
          </p:cNvPr>
          <p:cNvSpPr>
            <a:spLocks noGrp="1"/>
          </p:cNvSpPr>
          <p:nvPr>
            <p:ph idx="1"/>
          </p:nvPr>
        </p:nvSpPr>
        <p:spPr>
          <a:xfrm>
            <a:off x="5579213" y="766703"/>
            <a:ext cx="4986875" cy="2962256"/>
          </a:xfrm>
        </p:spPr>
        <p:txBody>
          <a:bodyPr/>
          <a:lstStyle/>
          <a:p>
            <a:r>
              <a:rPr lang="en-US" b="1" dirty="0">
                <a:solidFill>
                  <a:schemeClr val="bg2"/>
                </a:solidFill>
              </a:rPr>
              <a:t>Short-term self-experiment</a:t>
            </a:r>
          </a:p>
          <a:p>
            <a:pPr lvl="1"/>
            <a:r>
              <a:rPr lang="en-US" b="1" dirty="0">
                <a:solidFill>
                  <a:schemeClr val="bg2"/>
                </a:solidFill>
              </a:rPr>
              <a:t>30 days of elimination</a:t>
            </a:r>
          </a:p>
          <a:p>
            <a:pPr lvl="1"/>
            <a:r>
              <a:rPr lang="en-US" b="1" dirty="0">
                <a:solidFill>
                  <a:schemeClr val="bg2"/>
                </a:solidFill>
              </a:rPr>
              <a:t>10-30 days of reintroduction</a:t>
            </a:r>
          </a:p>
          <a:p>
            <a:r>
              <a:rPr lang="en-US" b="1" dirty="0">
                <a:solidFill>
                  <a:schemeClr val="bg2"/>
                </a:solidFill>
              </a:rPr>
              <a:t>Eliminate processed foods </a:t>
            </a:r>
          </a:p>
          <a:p>
            <a:r>
              <a:rPr lang="en-US" b="1" dirty="0">
                <a:solidFill>
                  <a:schemeClr val="bg2"/>
                </a:solidFill>
              </a:rPr>
              <a:t>Eat whole foods only</a:t>
            </a:r>
          </a:p>
        </p:txBody>
      </p:sp>
      <p:pic>
        <p:nvPicPr>
          <p:cNvPr id="10" name="Picture 9">
            <a:extLst>
              <a:ext uri="{FF2B5EF4-FFF2-40B4-BE49-F238E27FC236}">
                <a16:creationId xmlns:a16="http://schemas.microsoft.com/office/drawing/2014/main" id="{5563255E-CD24-4148-BB07-DA2C0D195548}"/>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640081" y="2369158"/>
            <a:ext cx="3309583" cy="3309583"/>
          </a:xfrm>
          <a:prstGeom prst="rect">
            <a:avLst/>
          </a:prstGeom>
        </p:spPr>
      </p:pic>
      <p:cxnSp>
        <p:nvCxnSpPr>
          <p:cNvPr id="11" name="Straight Connector 10">
            <a:extLst>
              <a:ext uri="{FF2B5EF4-FFF2-40B4-BE49-F238E27FC236}">
                <a16:creationId xmlns:a16="http://schemas.microsoft.com/office/drawing/2014/main" id="{1CE5C7E8-4735-455B-B800-3E135D1537E6}"/>
              </a:ext>
            </a:extLst>
          </p:cNvPr>
          <p:cNvCxnSpPr>
            <a:cxnSpLocks/>
          </p:cNvCxnSpPr>
          <p:nvPr/>
        </p:nvCxnSpPr>
        <p:spPr>
          <a:xfrm>
            <a:off x="740472" y="1832684"/>
            <a:ext cx="62097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Graphic 14" descr="Checklist RTL">
            <a:hlinkClick r:id="rId5"/>
            <a:extLst>
              <a:ext uri="{FF2B5EF4-FFF2-40B4-BE49-F238E27FC236}">
                <a16:creationId xmlns:a16="http://schemas.microsoft.com/office/drawing/2014/main" id="{257509E8-A10C-4F8C-9C3C-A2D5FA0AB8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05355" y="4452791"/>
            <a:ext cx="1200329" cy="1200329"/>
          </a:xfrm>
          <a:prstGeom prst="rect">
            <a:avLst/>
          </a:prstGeom>
        </p:spPr>
      </p:pic>
      <p:sp>
        <p:nvSpPr>
          <p:cNvPr id="17" name="TextBox 16">
            <a:extLst>
              <a:ext uri="{FF2B5EF4-FFF2-40B4-BE49-F238E27FC236}">
                <a16:creationId xmlns:a16="http://schemas.microsoft.com/office/drawing/2014/main" id="{B1EECCF6-767B-4586-88CF-4C8CF0A55F32}"/>
              </a:ext>
            </a:extLst>
          </p:cNvPr>
          <p:cNvSpPr txBox="1"/>
          <p:nvPr/>
        </p:nvSpPr>
        <p:spPr>
          <a:xfrm>
            <a:off x="7212841" y="4405471"/>
            <a:ext cx="3207223" cy="1294970"/>
          </a:xfrm>
          <a:prstGeom prst="rect">
            <a:avLst/>
          </a:prstGeom>
          <a:noFill/>
        </p:spPr>
        <p:txBody>
          <a:bodyPr wrap="square">
            <a:spAutoFit/>
          </a:bodyPr>
          <a:lstStyle/>
          <a:p>
            <a:pPr>
              <a:lnSpc>
                <a:spcPts val="3200"/>
              </a:lnSpc>
            </a:pPr>
            <a:r>
              <a:rPr lang="en-US" sz="2400" dirty="0">
                <a:solidFill>
                  <a:schemeClr val="accent5">
                    <a:lumMod val="20000"/>
                    <a:lumOff val="80000"/>
                  </a:schemeClr>
                </a:solidFill>
                <a:latin typeface="Myriad Pro Black SemiCond" panose="020B0903030403020204" pitchFamily="34" charset="0"/>
              </a:rPr>
              <a:t>“The foods I eliminate are not bad, they’re just unknown.” </a:t>
            </a:r>
          </a:p>
        </p:txBody>
      </p:sp>
    </p:spTree>
    <p:extLst>
      <p:ext uri="{BB962C8B-B14F-4D97-AF65-F5344CB8AC3E}">
        <p14:creationId xmlns:p14="http://schemas.microsoft.com/office/powerpoint/2010/main" val="2223981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725D3-8A12-453B-944F-7FF23E53DD65}"/>
              </a:ext>
            </a:extLst>
          </p:cNvPr>
          <p:cNvSpPr>
            <a:spLocks noGrp="1"/>
          </p:cNvSpPr>
          <p:nvPr>
            <p:ph type="title"/>
          </p:nvPr>
        </p:nvSpPr>
        <p:spPr>
          <a:xfrm>
            <a:off x="360302" y="266700"/>
            <a:ext cx="5834962" cy="485997"/>
          </a:xfrm>
        </p:spPr>
        <p:txBody>
          <a:bodyPr>
            <a:normAutofit fontScale="90000"/>
          </a:bodyPr>
          <a:lstStyle/>
          <a:p>
            <a:r>
              <a:rPr lang="en-US" sz="3100" dirty="0">
                <a:solidFill>
                  <a:schemeClr val="accent1"/>
                </a:solidFill>
              </a:rPr>
              <a:t>Overall design choices</a:t>
            </a:r>
            <a:endParaRPr lang="en-US" dirty="0">
              <a:solidFill>
                <a:schemeClr val="accent1"/>
              </a:solidFill>
            </a:endParaRPr>
          </a:p>
        </p:txBody>
      </p:sp>
      <p:sp>
        <p:nvSpPr>
          <p:cNvPr id="4" name="Text Placeholder 3">
            <a:extLst>
              <a:ext uri="{FF2B5EF4-FFF2-40B4-BE49-F238E27FC236}">
                <a16:creationId xmlns:a16="http://schemas.microsoft.com/office/drawing/2014/main" id="{BF409CBD-613B-4B9F-AD78-5D2AAB68B4C6}"/>
              </a:ext>
            </a:extLst>
          </p:cNvPr>
          <p:cNvSpPr>
            <a:spLocks noGrp="1"/>
          </p:cNvSpPr>
          <p:nvPr>
            <p:ph type="body" sz="half" idx="2"/>
          </p:nvPr>
        </p:nvSpPr>
        <p:spPr>
          <a:xfrm>
            <a:off x="410001" y="992137"/>
            <a:ext cx="3330054" cy="5804448"/>
          </a:xfrm>
        </p:spPr>
        <p:txBody>
          <a:bodyPr>
            <a:noAutofit/>
          </a:bodyPr>
          <a:lstStyle/>
          <a:p>
            <a:pPr>
              <a:lnSpc>
                <a:spcPct val="200000"/>
              </a:lnSpc>
              <a:spcAft>
                <a:spcPts val="0"/>
              </a:spcAft>
            </a:pPr>
            <a:r>
              <a:rPr lang="en-US" sz="1300" b="1" dirty="0">
                <a:solidFill>
                  <a:schemeClr val="accent3">
                    <a:lumMod val="75000"/>
                  </a:schemeClr>
                </a:solidFill>
              </a:rPr>
              <a:t>FONT</a:t>
            </a:r>
          </a:p>
          <a:p>
            <a:pPr>
              <a:lnSpc>
                <a:spcPct val="200000"/>
              </a:lnSpc>
              <a:spcAft>
                <a:spcPts val="0"/>
              </a:spcAft>
            </a:pPr>
            <a:r>
              <a:rPr lang="en-US" sz="1300" dirty="0"/>
              <a:t>I chose to use myriad pro as the font family for this presentation because it’s easy to read on the screen, and has several versions to use to separate titles and subtitles from bulleted text. I also think it has a fun but clean personality.</a:t>
            </a:r>
          </a:p>
          <a:p>
            <a:pPr>
              <a:lnSpc>
                <a:spcPct val="200000"/>
              </a:lnSpc>
              <a:spcAft>
                <a:spcPts val="0"/>
              </a:spcAft>
            </a:pPr>
            <a:r>
              <a:rPr lang="en-US" sz="1300" b="1" dirty="0">
                <a:solidFill>
                  <a:schemeClr val="accent3">
                    <a:lumMod val="75000"/>
                  </a:schemeClr>
                </a:solidFill>
              </a:rPr>
              <a:t>COLOR </a:t>
            </a:r>
          </a:p>
          <a:p>
            <a:pPr>
              <a:lnSpc>
                <a:spcPct val="200000"/>
              </a:lnSpc>
              <a:spcAft>
                <a:spcPts val="0"/>
              </a:spcAft>
            </a:pPr>
            <a:r>
              <a:rPr lang="en-US" sz="1300" dirty="0"/>
              <a:t>The color palette I chose for this presentation began as one of the PowerPoint themes, but I customized the colors to match that of the Whole30 website. They use gray, blue,  white, and a little bit of orange, so I wanted to use those in the presentation for consistency when I included the Whole30 logo. </a:t>
            </a:r>
          </a:p>
        </p:txBody>
      </p:sp>
      <p:sp>
        <p:nvSpPr>
          <p:cNvPr id="17" name="Text Placeholder 3">
            <a:extLst>
              <a:ext uri="{FF2B5EF4-FFF2-40B4-BE49-F238E27FC236}">
                <a16:creationId xmlns:a16="http://schemas.microsoft.com/office/drawing/2014/main" id="{69F9D0A0-DBC3-4072-8600-5014F0CE3E8A}"/>
              </a:ext>
            </a:extLst>
          </p:cNvPr>
          <p:cNvSpPr txBox="1">
            <a:spLocks/>
          </p:cNvSpPr>
          <p:nvPr/>
        </p:nvSpPr>
        <p:spPr>
          <a:xfrm>
            <a:off x="4148919" y="992136"/>
            <a:ext cx="7724633" cy="5804447"/>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600" kern="1200">
                <a:solidFill>
                  <a:srgbClr val="FFFFFF"/>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100" kern="1200">
                <a:solidFill>
                  <a:srgbClr val="FFFFFF"/>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000" kern="1200">
                <a:solidFill>
                  <a:srgbClr val="FFFFFF"/>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900" kern="1200">
                <a:solidFill>
                  <a:srgbClr val="FFFFFF"/>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900" kern="1200">
                <a:solidFill>
                  <a:srgbClr val="FFFFFF"/>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900" kern="1200">
                <a:solidFill>
                  <a:schemeClr val="tx2"/>
                </a:solidFill>
                <a:latin typeface="+mn-lt"/>
                <a:ea typeface="+mn-ea"/>
                <a:cs typeface="+mn-cs"/>
              </a:defRPr>
            </a:lvl9pPr>
          </a:lstStyle>
          <a:p>
            <a:pPr>
              <a:lnSpc>
                <a:spcPct val="200000"/>
              </a:lnSpc>
              <a:spcAft>
                <a:spcPts val="0"/>
              </a:spcAft>
            </a:pPr>
            <a:r>
              <a:rPr lang="en-US" sz="1300" b="1" dirty="0">
                <a:solidFill>
                  <a:schemeClr val="accent3">
                    <a:lumMod val="75000"/>
                  </a:schemeClr>
                </a:solidFill>
              </a:rPr>
              <a:t>PROGRAM RULES SLIDES</a:t>
            </a:r>
          </a:p>
          <a:p>
            <a:pPr>
              <a:lnSpc>
                <a:spcPct val="200000"/>
              </a:lnSpc>
              <a:spcAft>
                <a:spcPts val="0"/>
              </a:spcAft>
            </a:pPr>
            <a:r>
              <a:rPr lang="en-US" sz="1300" dirty="0"/>
              <a:t>For the program rules slides, I wanted to show an image, a list of foods, a list of ingredients, and an exceptions section.  I chose to use rectangular shapes to break up the space on the slide and used different colors to draw the eye to certain parts. I wanted to stay consistent with the slide with the overview of the program rules, so I used the gray-blue outline shape as well. I also didn’t want the learner to feel too overwhelmed by the amount of words on the slides because of the lists, so I chose to use animation to my advantage and delay the entrance of the ingredients list until after the user has had time to look over the first list. </a:t>
            </a:r>
          </a:p>
          <a:p>
            <a:pPr>
              <a:lnSpc>
                <a:spcPct val="200000"/>
              </a:lnSpc>
              <a:spcAft>
                <a:spcPts val="0"/>
              </a:spcAft>
            </a:pPr>
            <a:r>
              <a:rPr lang="en-US" sz="1300" b="1" dirty="0">
                <a:solidFill>
                  <a:schemeClr val="accent3">
                    <a:lumMod val="75000"/>
                  </a:schemeClr>
                </a:solidFill>
              </a:rPr>
              <a:t>MEAL PLANNING SLIDES</a:t>
            </a:r>
          </a:p>
          <a:p>
            <a:pPr>
              <a:lnSpc>
                <a:spcPct val="200000"/>
              </a:lnSpc>
              <a:spcAft>
                <a:spcPts val="0"/>
              </a:spcAft>
            </a:pPr>
            <a:r>
              <a:rPr lang="en-US" sz="1300" dirty="0"/>
              <a:t>For these slides, I pulled the image of hands from the Whole30 website as the basis of the meal planning template. Then I chose to introduce each food group on its own slide, so the learner can have a chance to see all the potential options for each.  I chose to sacrifice the overall balance and negative space composition in order to introduce each food group with a little bit of content at a time. However, the 5</a:t>
            </a:r>
            <a:r>
              <a:rPr lang="en-US" sz="1300" baseline="30000" dirty="0"/>
              <a:t>th</a:t>
            </a:r>
            <a:r>
              <a:rPr lang="en-US" sz="1300" dirty="0"/>
              <a:t> slide in the series that shows all of the food groups with recommended portions is well balanced and functions as a useful infographic, especially since the viewers were already able to focus on each group at a time. </a:t>
            </a:r>
          </a:p>
        </p:txBody>
      </p:sp>
    </p:spTree>
    <p:extLst>
      <p:ext uri="{BB962C8B-B14F-4D97-AF65-F5344CB8AC3E}">
        <p14:creationId xmlns:p14="http://schemas.microsoft.com/office/powerpoint/2010/main" val="3696245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EEA585-C635-4EDE-A457-C356C09A8588}"/>
              </a:ext>
            </a:extLst>
          </p:cNvPr>
          <p:cNvSpPr>
            <a:spLocks noGrp="1"/>
          </p:cNvSpPr>
          <p:nvPr>
            <p:ph type="title"/>
          </p:nvPr>
        </p:nvSpPr>
        <p:spPr>
          <a:xfrm>
            <a:off x="360302" y="266700"/>
            <a:ext cx="5834962" cy="485997"/>
          </a:xfrm>
        </p:spPr>
        <p:txBody>
          <a:bodyPr>
            <a:normAutofit fontScale="90000"/>
          </a:bodyPr>
          <a:lstStyle/>
          <a:p>
            <a:r>
              <a:rPr lang="en-US" sz="3100" dirty="0">
                <a:solidFill>
                  <a:schemeClr val="accent1"/>
                </a:solidFill>
              </a:rPr>
              <a:t>Storyboard</a:t>
            </a:r>
            <a:endParaRPr lang="en-US" dirty="0">
              <a:solidFill>
                <a:schemeClr val="accent1"/>
              </a:solidFill>
            </a:endParaRPr>
          </a:p>
        </p:txBody>
      </p:sp>
      <p:pic>
        <p:nvPicPr>
          <p:cNvPr id="12" name="Picture 11">
            <a:extLst>
              <a:ext uri="{FF2B5EF4-FFF2-40B4-BE49-F238E27FC236}">
                <a16:creationId xmlns:a16="http://schemas.microsoft.com/office/drawing/2014/main" id="{6EEF8B9A-B798-443E-B30A-CA5B554D42BD}"/>
              </a:ext>
            </a:extLst>
          </p:cNvPr>
          <p:cNvPicPr>
            <a:picLocks noChangeAspect="1"/>
          </p:cNvPicPr>
          <p:nvPr/>
        </p:nvPicPr>
        <p:blipFill rotWithShape="1">
          <a:blip r:embed="rId2"/>
          <a:srcRect t="8232" b="442"/>
          <a:stretch/>
        </p:blipFill>
        <p:spPr>
          <a:xfrm>
            <a:off x="6708097" y="313727"/>
            <a:ext cx="4389120" cy="5219256"/>
          </a:xfrm>
          <a:prstGeom prst="rect">
            <a:avLst/>
          </a:prstGeom>
        </p:spPr>
      </p:pic>
      <p:pic>
        <p:nvPicPr>
          <p:cNvPr id="14" name="Picture 13">
            <a:extLst>
              <a:ext uri="{FF2B5EF4-FFF2-40B4-BE49-F238E27FC236}">
                <a16:creationId xmlns:a16="http://schemas.microsoft.com/office/drawing/2014/main" id="{6B047497-7BBB-4CF9-BD71-5DF4F727F1A5}"/>
              </a:ext>
            </a:extLst>
          </p:cNvPr>
          <p:cNvPicPr>
            <a:picLocks noChangeAspect="1"/>
          </p:cNvPicPr>
          <p:nvPr/>
        </p:nvPicPr>
        <p:blipFill rotWithShape="1">
          <a:blip r:embed="rId3"/>
          <a:srcRect l="409" t="3505" r="547"/>
          <a:stretch/>
        </p:blipFill>
        <p:spPr>
          <a:xfrm>
            <a:off x="6708097" y="5535552"/>
            <a:ext cx="4389120" cy="1035372"/>
          </a:xfrm>
          <a:prstGeom prst="rect">
            <a:avLst/>
          </a:prstGeom>
        </p:spPr>
      </p:pic>
      <p:pic>
        <p:nvPicPr>
          <p:cNvPr id="15" name="Picture 14">
            <a:extLst>
              <a:ext uri="{FF2B5EF4-FFF2-40B4-BE49-F238E27FC236}">
                <a16:creationId xmlns:a16="http://schemas.microsoft.com/office/drawing/2014/main" id="{7614750F-A55A-44BE-AFC3-EF8E0BD6FD6B}"/>
              </a:ext>
            </a:extLst>
          </p:cNvPr>
          <p:cNvPicPr>
            <a:picLocks noChangeAspect="1"/>
          </p:cNvPicPr>
          <p:nvPr/>
        </p:nvPicPr>
        <p:blipFill rotWithShape="1">
          <a:blip r:embed="rId2"/>
          <a:srcRect t="546" b="91135"/>
          <a:stretch/>
        </p:blipFill>
        <p:spPr>
          <a:xfrm>
            <a:off x="1839549" y="6198756"/>
            <a:ext cx="4256451" cy="465464"/>
          </a:xfrm>
          <a:prstGeom prst="rect">
            <a:avLst/>
          </a:prstGeom>
        </p:spPr>
      </p:pic>
      <p:pic>
        <p:nvPicPr>
          <p:cNvPr id="10" name="Picture 9">
            <a:extLst>
              <a:ext uri="{FF2B5EF4-FFF2-40B4-BE49-F238E27FC236}">
                <a16:creationId xmlns:a16="http://schemas.microsoft.com/office/drawing/2014/main" id="{73978CFE-2A9A-49EB-9998-330497D64ADE}"/>
              </a:ext>
            </a:extLst>
          </p:cNvPr>
          <p:cNvPicPr>
            <a:picLocks noChangeAspect="1"/>
          </p:cNvPicPr>
          <p:nvPr/>
        </p:nvPicPr>
        <p:blipFill rotWithShape="1">
          <a:blip r:embed="rId4"/>
          <a:srcRect l="500" r="460" b="707"/>
          <a:stretch/>
        </p:blipFill>
        <p:spPr>
          <a:xfrm>
            <a:off x="1839549" y="752697"/>
            <a:ext cx="4256451" cy="5441366"/>
          </a:xfrm>
          <a:prstGeom prst="rect">
            <a:avLst/>
          </a:prstGeom>
        </p:spPr>
      </p:pic>
    </p:spTree>
    <p:extLst>
      <p:ext uri="{BB962C8B-B14F-4D97-AF65-F5344CB8AC3E}">
        <p14:creationId xmlns:p14="http://schemas.microsoft.com/office/powerpoint/2010/main" val="3797871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AE687-FD74-47CC-8981-F4C47A383BEE}"/>
              </a:ext>
            </a:extLst>
          </p:cNvPr>
          <p:cNvSpPr>
            <a:spLocks noGrp="1"/>
          </p:cNvSpPr>
          <p:nvPr>
            <p:ph type="title"/>
          </p:nvPr>
        </p:nvSpPr>
        <p:spPr>
          <a:xfrm>
            <a:off x="344818" y="6027631"/>
            <a:ext cx="4090334" cy="757845"/>
          </a:xfrm>
        </p:spPr>
        <p:txBody>
          <a:bodyPr/>
          <a:lstStyle/>
          <a:p>
            <a:r>
              <a:rPr lang="en-US" dirty="0">
                <a:solidFill>
                  <a:schemeClr val="accent1">
                    <a:lumMod val="40000"/>
                    <a:lumOff val="60000"/>
                  </a:schemeClr>
                </a:solidFill>
              </a:rPr>
              <a:t>Program Rules</a:t>
            </a:r>
          </a:p>
        </p:txBody>
      </p:sp>
      <p:sp>
        <p:nvSpPr>
          <p:cNvPr id="7" name="Text Placeholder 6">
            <a:extLst>
              <a:ext uri="{FF2B5EF4-FFF2-40B4-BE49-F238E27FC236}">
                <a16:creationId xmlns:a16="http://schemas.microsoft.com/office/drawing/2014/main" id="{26F0C879-C9A6-44BB-B533-B89E8218256E}"/>
              </a:ext>
            </a:extLst>
          </p:cNvPr>
          <p:cNvSpPr>
            <a:spLocks noGrp="1"/>
          </p:cNvSpPr>
          <p:nvPr>
            <p:ph type="body" idx="1"/>
          </p:nvPr>
        </p:nvSpPr>
        <p:spPr>
          <a:xfrm>
            <a:off x="411947" y="377103"/>
            <a:ext cx="3896195" cy="685528"/>
          </a:xfrm>
        </p:spPr>
        <p:txBody>
          <a:bodyPr>
            <a:normAutofit/>
          </a:bodyPr>
          <a:lstStyle/>
          <a:p>
            <a:r>
              <a:rPr lang="en-US" b="1" dirty="0">
                <a:solidFill>
                  <a:schemeClr val="bg2"/>
                </a:solidFill>
              </a:rPr>
              <a:t>No Scale or Body Measurements</a:t>
            </a:r>
          </a:p>
        </p:txBody>
      </p:sp>
      <p:sp>
        <p:nvSpPr>
          <p:cNvPr id="9" name="Text Placeholder 6">
            <a:extLst>
              <a:ext uri="{FF2B5EF4-FFF2-40B4-BE49-F238E27FC236}">
                <a16:creationId xmlns:a16="http://schemas.microsoft.com/office/drawing/2014/main" id="{C060AF26-393B-400E-8756-E39056A4E83E}"/>
              </a:ext>
            </a:extLst>
          </p:cNvPr>
          <p:cNvSpPr txBox="1">
            <a:spLocks/>
          </p:cNvSpPr>
          <p:nvPr/>
        </p:nvSpPr>
        <p:spPr>
          <a:xfrm>
            <a:off x="6733143" y="378151"/>
            <a:ext cx="3523147" cy="454349"/>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b="1" dirty="0">
                <a:solidFill>
                  <a:schemeClr val="bg2"/>
                </a:solidFill>
              </a:rPr>
              <a:t>No “approved” junk food</a:t>
            </a:r>
          </a:p>
        </p:txBody>
      </p:sp>
      <p:pic>
        <p:nvPicPr>
          <p:cNvPr id="28" name="Graphic 27" descr="List">
            <a:hlinkClick r:id="rId3"/>
            <a:extLst>
              <a:ext uri="{FF2B5EF4-FFF2-40B4-BE49-F238E27FC236}">
                <a16:creationId xmlns:a16="http://schemas.microsoft.com/office/drawing/2014/main" id="{71CFDF58-A961-46FF-BAE9-DEEFB322309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213839" y="6142449"/>
            <a:ext cx="643027" cy="643027"/>
          </a:xfrm>
          <a:prstGeom prst="rect">
            <a:avLst/>
          </a:prstGeom>
        </p:spPr>
      </p:pic>
      <p:grpSp>
        <p:nvGrpSpPr>
          <p:cNvPr id="44" name="Group 43">
            <a:extLst>
              <a:ext uri="{FF2B5EF4-FFF2-40B4-BE49-F238E27FC236}">
                <a16:creationId xmlns:a16="http://schemas.microsoft.com/office/drawing/2014/main" id="{B62DED2F-875B-44F0-BC21-AFD686760425}"/>
              </a:ext>
            </a:extLst>
          </p:cNvPr>
          <p:cNvGrpSpPr/>
          <p:nvPr/>
        </p:nvGrpSpPr>
        <p:grpSpPr>
          <a:xfrm>
            <a:off x="595450" y="584737"/>
            <a:ext cx="4620468" cy="5044961"/>
            <a:chOff x="554506" y="386842"/>
            <a:chExt cx="2772139" cy="2516434"/>
          </a:xfrm>
        </p:grpSpPr>
        <p:cxnSp>
          <p:nvCxnSpPr>
            <p:cNvPr id="30" name="Straight Connector 29">
              <a:extLst>
                <a:ext uri="{FF2B5EF4-FFF2-40B4-BE49-F238E27FC236}">
                  <a16:creationId xmlns:a16="http://schemas.microsoft.com/office/drawing/2014/main" id="{EAC4EE21-B1D7-4B09-B182-55270CAECAB9}"/>
                </a:ext>
              </a:extLst>
            </p:cNvPr>
            <p:cNvCxnSpPr>
              <a:cxnSpLocks/>
            </p:cNvCxnSpPr>
            <p:nvPr/>
          </p:nvCxnSpPr>
          <p:spPr>
            <a:xfrm>
              <a:off x="3326645" y="386842"/>
              <a:ext cx="0" cy="2496312"/>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7F2C791-C341-42E1-B8BF-7746EC02A003}"/>
                </a:ext>
              </a:extLst>
            </p:cNvPr>
            <p:cNvCxnSpPr>
              <a:cxnSpLocks/>
            </p:cNvCxnSpPr>
            <p:nvPr/>
          </p:nvCxnSpPr>
          <p:spPr>
            <a:xfrm flipH="1">
              <a:off x="556131" y="2903276"/>
              <a:ext cx="2770108" cy="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4B69723-0FFE-41FA-93E7-5169B7C1AAC1}"/>
                </a:ext>
              </a:extLst>
            </p:cNvPr>
            <p:cNvCxnSpPr>
              <a:cxnSpLocks/>
            </p:cNvCxnSpPr>
            <p:nvPr/>
          </p:nvCxnSpPr>
          <p:spPr>
            <a:xfrm>
              <a:off x="554506" y="556715"/>
              <a:ext cx="0" cy="234656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B60BCF3-3352-444F-AB47-7CC762CAC426}"/>
                </a:ext>
              </a:extLst>
            </p:cNvPr>
            <p:cNvCxnSpPr>
              <a:cxnSpLocks/>
            </p:cNvCxnSpPr>
            <p:nvPr/>
          </p:nvCxnSpPr>
          <p:spPr>
            <a:xfrm flipH="1">
              <a:off x="2715138" y="386842"/>
              <a:ext cx="609416" cy="0"/>
            </a:xfrm>
            <a:prstGeom prst="line">
              <a:avLst/>
            </a:prstGeom>
            <a:ln w="57150" cap="sq"/>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573A01C2-64C9-44CB-966A-9D7ACE02B8BA}"/>
              </a:ext>
            </a:extLst>
          </p:cNvPr>
          <p:cNvGrpSpPr/>
          <p:nvPr/>
        </p:nvGrpSpPr>
        <p:grpSpPr>
          <a:xfrm>
            <a:off x="6943582" y="588743"/>
            <a:ext cx="4617720" cy="5040943"/>
            <a:chOff x="4543752" y="389799"/>
            <a:chExt cx="2772139" cy="2516434"/>
          </a:xfrm>
        </p:grpSpPr>
        <p:cxnSp>
          <p:nvCxnSpPr>
            <p:cNvPr id="38" name="Straight Connector 37">
              <a:extLst>
                <a:ext uri="{FF2B5EF4-FFF2-40B4-BE49-F238E27FC236}">
                  <a16:creationId xmlns:a16="http://schemas.microsoft.com/office/drawing/2014/main" id="{0F424B8F-D9AD-4181-9DF0-DBDB81C36608}"/>
                </a:ext>
              </a:extLst>
            </p:cNvPr>
            <p:cNvCxnSpPr>
              <a:cxnSpLocks/>
            </p:cNvCxnSpPr>
            <p:nvPr/>
          </p:nvCxnSpPr>
          <p:spPr>
            <a:xfrm>
              <a:off x="7315891" y="389799"/>
              <a:ext cx="0" cy="2496312"/>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3E11B68-016E-4A6C-812F-2B03106F5372}"/>
                </a:ext>
              </a:extLst>
            </p:cNvPr>
            <p:cNvCxnSpPr>
              <a:cxnSpLocks/>
            </p:cNvCxnSpPr>
            <p:nvPr/>
          </p:nvCxnSpPr>
          <p:spPr>
            <a:xfrm flipH="1">
              <a:off x="4545377" y="2906233"/>
              <a:ext cx="2770108" cy="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F1CF2A2-78A3-4A9E-B2F0-D9D584BA721E}"/>
                </a:ext>
              </a:extLst>
            </p:cNvPr>
            <p:cNvCxnSpPr>
              <a:cxnSpLocks/>
            </p:cNvCxnSpPr>
            <p:nvPr/>
          </p:nvCxnSpPr>
          <p:spPr>
            <a:xfrm>
              <a:off x="4543752" y="559672"/>
              <a:ext cx="0" cy="234656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3717899-6891-4540-A04A-7BA66389657B}"/>
                </a:ext>
              </a:extLst>
            </p:cNvPr>
            <p:cNvCxnSpPr>
              <a:cxnSpLocks/>
            </p:cNvCxnSpPr>
            <p:nvPr/>
          </p:nvCxnSpPr>
          <p:spPr>
            <a:xfrm flipH="1">
              <a:off x="6208832" y="389799"/>
              <a:ext cx="1104966" cy="0"/>
            </a:xfrm>
            <a:prstGeom prst="line">
              <a:avLst/>
            </a:prstGeom>
            <a:ln w="57150" cap="sq"/>
          </p:spPr>
          <p:style>
            <a:lnRef idx="1">
              <a:schemeClr val="accent1"/>
            </a:lnRef>
            <a:fillRef idx="0">
              <a:schemeClr val="accent1"/>
            </a:fillRef>
            <a:effectRef idx="0">
              <a:schemeClr val="accent1"/>
            </a:effectRef>
            <a:fontRef idx="minor">
              <a:schemeClr val="tx1"/>
            </a:fontRef>
          </p:style>
        </p:cxnSp>
      </p:grpSp>
      <p:pic>
        <p:nvPicPr>
          <p:cNvPr id="75" name="Picture 74">
            <a:extLst>
              <a:ext uri="{FF2B5EF4-FFF2-40B4-BE49-F238E27FC236}">
                <a16:creationId xmlns:a16="http://schemas.microsoft.com/office/drawing/2014/main" id="{A3B796E3-CC93-4AF9-AA61-CD07B5F1AEF3}"/>
              </a:ext>
            </a:extLst>
          </p:cNvPr>
          <p:cNvPicPr>
            <a:picLocks noChangeAspect="1"/>
          </p:cNvPicPr>
          <p:nvPr/>
        </p:nvPicPr>
        <p:blipFill rotWithShape="1">
          <a:blip r:embed="rId6"/>
          <a:srcRect l="18068" t="19999" r="17488" b="20455"/>
          <a:stretch/>
        </p:blipFill>
        <p:spPr>
          <a:xfrm>
            <a:off x="1405720" y="832500"/>
            <a:ext cx="2902422" cy="2681797"/>
          </a:xfrm>
          <a:prstGeom prst="rect">
            <a:avLst/>
          </a:prstGeom>
        </p:spPr>
      </p:pic>
      <p:sp>
        <p:nvSpPr>
          <p:cNvPr id="80" name="Text Placeholder 6">
            <a:extLst>
              <a:ext uri="{FF2B5EF4-FFF2-40B4-BE49-F238E27FC236}">
                <a16:creationId xmlns:a16="http://schemas.microsoft.com/office/drawing/2014/main" id="{B35A6B53-AA42-4E94-AE60-03BFC5F351E5}"/>
              </a:ext>
            </a:extLst>
          </p:cNvPr>
          <p:cNvSpPr txBox="1">
            <a:spLocks/>
          </p:cNvSpPr>
          <p:nvPr/>
        </p:nvSpPr>
        <p:spPr>
          <a:xfrm>
            <a:off x="1707358" y="4320028"/>
            <a:ext cx="2600784" cy="1317260"/>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rgbClr val="FFFFFF"/>
                </a:solidFill>
                <a:latin typeface="Myriad Pro SemiCond" panose="020B0503030403020204" pitchFamily="34" charset="0"/>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rgbClr val="FFFFFF"/>
                </a:solidFill>
                <a:latin typeface="Myriad Pro SemiCond" panose="020B0503030403020204" pitchFamily="34" charset="0"/>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rgbClr val="FFFFFF"/>
                </a:solidFill>
                <a:latin typeface="Myriad Pro SemiCond" panose="020B0503030403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rgbClr val="FFFFFF"/>
                </a:solidFill>
                <a:latin typeface="Myriad Pro SemiCond" panose="020B0503030403020204" pitchFamily="34" charset="0"/>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rgbClr val="FFFFFF"/>
                </a:solidFill>
                <a:latin typeface="Myriad Pro SemiCond" panose="020B0503030403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00000"/>
              </a:lnSpc>
              <a:spcAft>
                <a:spcPts val="0"/>
              </a:spcAft>
              <a:buClr>
                <a:schemeClr val="accent3">
                  <a:lumMod val="75000"/>
                </a:schemeClr>
              </a:buClr>
              <a:buSzPct val="98000"/>
              <a:buFont typeface="Wingdings 2" panose="05020102010507070707" pitchFamily="18" charset="2"/>
              <a:buNone/>
            </a:pPr>
            <a:r>
              <a:rPr lang="en-US" sz="1400" b="1" dirty="0">
                <a:solidFill>
                  <a:schemeClr val="bg2"/>
                </a:solidFill>
                <a:latin typeface="Myriad Pro" panose="020B0503030403020204" pitchFamily="34" charset="0"/>
              </a:rPr>
              <a:t>Only non-scale victories!</a:t>
            </a:r>
          </a:p>
          <a:p>
            <a:pPr marL="304800" indent="-188913">
              <a:lnSpc>
                <a:spcPct val="100000"/>
              </a:lnSpc>
              <a:spcAft>
                <a:spcPts val="0"/>
              </a:spcAft>
              <a:buClr>
                <a:schemeClr val="accent3">
                  <a:lumMod val="75000"/>
                </a:schemeClr>
              </a:buClr>
              <a:buSzPct val="98000"/>
            </a:pPr>
            <a:r>
              <a:rPr lang="en-US" sz="1400" b="1" dirty="0">
                <a:solidFill>
                  <a:schemeClr val="bg2"/>
                </a:solidFill>
                <a:latin typeface="Myriad Pro" panose="020B0503030403020204" pitchFamily="34" charset="0"/>
              </a:rPr>
              <a:t>Less body aches</a:t>
            </a:r>
          </a:p>
          <a:p>
            <a:pPr marL="304800" indent="-188913">
              <a:lnSpc>
                <a:spcPct val="100000"/>
              </a:lnSpc>
              <a:spcAft>
                <a:spcPts val="0"/>
              </a:spcAft>
              <a:buClr>
                <a:schemeClr val="accent3">
                  <a:lumMod val="75000"/>
                </a:schemeClr>
              </a:buClr>
              <a:buSzPct val="98000"/>
            </a:pPr>
            <a:r>
              <a:rPr lang="en-US" sz="1400" b="1" dirty="0">
                <a:solidFill>
                  <a:schemeClr val="bg2"/>
                </a:solidFill>
                <a:latin typeface="Myriad Pro" panose="020B0503030403020204" pitchFamily="34" charset="0"/>
              </a:rPr>
              <a:t>Decreased bloating</a:t>
            </a:r>
          </a:p>
          <a:p>
            <a:pPr marL="304800" indent="-188913">
              <a:lnSpc>
                <a:spcPct val="100000"/>
              </a:lnSpc>
              <a:spcAft>
                <a:spcPts val="0"/>
              </a:spcAft>
              <a:buClr>
                <a:schemeClr val="accent3">
                  <a:lumMod val="75000"/>
                </a:schemeClr>
              </a:buClr>
              <a:buSzPct val="98000"/>
            </a:pPr>
            <a:r>
              <a:rPr lang="en-US" sz="1400" b="1" dirty="0">
                <a:solidFill>
                  <a:schemeClr val="bg2"/>
                </a:solidFill>
                <a:latin typeface="Myriad Pro" panose="020B0503030403020204" pitchFamily="34" charset="0"/>
              </a:rPr>
              <a:t>Visibly better skin</a:t>
            </a:r>
          </a:p>
        </p:txBody>
      </p:sp>
      <p:sp>
        <p:nvSpPr>
          <p:cNvPr id="81" name="Text Placeholder 6">
            <a:extLst>
              <a:ext uri="{FF2B5EF4-FFF2-40B4-BE49-F238E27FC236}">
                <a16:creationId xmlns:a16="http://schemas.microsoft.com/office/drawing/2014/main" id="{CD97A4A3-B58F-43E1-9FB5-556AFE117281}"/>
              </a:ext>
            </a:extLst>
          </p:cNvPr>
          <p:cNvSpPr txBox="1">
            <a:spLocks/>
          </p:cNvSpPr>
          <p:nvPr/>
        </p:nvSpPr>
        <p:spPr>
          <a:xfrm>
            <a:off x="712586" y="3720660"/>
            <a:ext cx="4384853" cy="454346"/>
          </a:xfrm>
          <a:prstGeom prst="rect">
            <a:avLst/>
          </a:prstGeom>
          <a:solidFill>
            <a:schemeClr val="accent1">
              <a:lumMod val="60000"/>
              <a:lumOff val="40000"/>
            </a:schemeClr>
          </a:solidFill>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rgbClr val="FFFFFF"/>
                </a:solidFill>
                <a:latin typeface="Myriad Pro SemiCond" panose="020B0503030403020204" pitchFamily="34" charset="0"/>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rgbClr val="FFFFFF"/>
                </a:solidFill>
                <a:latin typeface="Myriad Pro SemiCond" panose="020B0503030403020204" pitchFamily="34" charset="0"/>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rgbClr val="FFFFFF"/>
                </a:solidFill>
                <a:latin typeface="Myriad Pro SemiCond" panose="020B0503030403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rgbClr val="FFFFFF"/>
                </a:solidFill>
                <a:latin typeface="Myriad Pro SemiCond" panose="020B0503030403020204" pitchFamily="34" charset="0"/>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rgbClr val="FFFFFF"/>
                </a:solidFill>
                <a:latin typeface="Myriad Pro SemiCond" panose="020B0503030403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lnSpc>
                <a:spcPct val="100000"/>
              </a:lnSpc>
              <a:spcAft>
                <a:spcPts val="0"/>
              </a:spcAft>
              <a:buClr>
                <a:schemeClr val="accent3">
                  <a:lumMod val="75000"/>
                </a:schemeClr>
              </a:buClr>
              <a:buSzPct val="98000"/>
              <a:buFont typeface="Wingdings 2" panose="05020102010507070707" pitchFamily="18" charset="2"/>
              <a:buNone/>
            </a:pPr>
            <a:r>
              <a:rPr lang="en-US" sz="1400" b="1" dirty="0">
                <a:solidFill>
                  <a:schemeClr val="tx1"/>
                </a:solidFill>
              </a:rPr>
              <a:t>Whole30 is not a weight-loss diet, it’s a lifestyle change.</a:t>
            </a:r>
          </a:p>
        </p:txBody>
      </p:sp>
      <p:pic>
        <p:nvPicPr>
          <p:cNvPr id="83" name="Picture 82">
            <a:extLst>
              <a:ext uri="{FF2B5EF4-FFF2-40B4-BE49-F238E27FC236}">
                <a16:creationId xmlns:a16="http://schemas.microsoft.com/office/drawing/2014/main" id="{D03FAF25-3637-4E57-86FA-1927439CCF33}"/>
              </a:ext>
            </a:extLst>
          </p:cNvPr>
          <p:cNvPicPr>
            <a:picLocks noChangeAspect="1"/>
          </p:cNvPicPr>
          <p:nvPr/>
        </p:nvPicPr>
        <p:blipFill>
          <a:blip r:embed="rId7"/>
          <a:stretch>
            <a:fillRect/>
          </a:stretch>
        </p:blipFill>
        <p:spPr>
          <a:xfrm>
            <a:off x="7529433" y="537886"/>
            <a:ext cx="3448047" cy="3448047"/>
          </a:xfrm>
          <a:prstGeom prst="rect">
            <a:avLst/>
          </a:prstGeom>
        </p:spPr>
      </p:pic>
      <p:sp>
        <p:nvSpPr>
          <p:cNvPr id="84" name="Text Placeholder 6">
            <a:extLst>
              <a:ext uri="{FF2B5EF4-FFF2-40B4-BE49-F238E27FC236}">
                <a16:creationId xmlns:a16="http://schemas.microsoft.com/office/drawing/2014/main" id="{621EC8A9-5C83-40C4-9FC5-F8456126E002}"/>
              </a:ext>
            </a:extLst>
          </p:cNvPr>
          <p:cNvSpPr txBox="1">
            <a:spLocks/>
          </p:cNvSpPr>
          <p:nvPr/>
        </p:nvSpPr>
        <p:spPr>
          <a:xfrm>
            <a:off x="7083150" y="3720660"/>
            <a:ext cx="4384853" cy="454346"/>
          </a:xfrm>
          <a:prstGeom prst="rect">
            <a:avLst/>
          </a:prstGeom>
          <a:solidFill>
            <a:schemeClr val="accent1">
              <a:lumMod val="60000"/>
              <a:lumOff val="40000"/>
            </a:schemeClr>
          </a:solidFill>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rgbClr val="FFFFFF"/>
                </a:solidFill>
                <a:latin typeface="Myriad Pro SemiCond" panose="020B0503030403020204" pitchFamily="34" charset="0"/>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rgbClr val="FFFFFF"/>
                </a:solidFill>
                <a:latin typeface="Myriad Pro SemiCond" panose="020B0503030403020204" pitchFamily="34" charset="0"/>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rgbClr val="FFFFFF"/>
                </a:solidFill>
                <a:latin typeface="Myriad Pro SemiCond" panose="020B0503030403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rgbClr val="FFFFFF"/>
                </a:solidFill>
                <a:latin typeface="Myriad Pro SemiCond" panose="020B0503030403020204" pitchFamily="34" charset="0"/>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rgbClr val="FFFFFF"/>
                </a:solidFill>
                <a:latin typeface="Myriad Pro SemiCond" panose="020B0503030403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lnSpc>
                <a:spcPct val="100000"/>
              </a:lnSpc>
              <a:spcAft>
                <a:spcPts val="0"/>
              </a:spcAft>
              <a:buClr>
                <a:schemeClr val="accent3">
                  <a:lumMod val="75000"/>
                </a:schemeClr>
              </a:buClr>
              <a:buSzPct val="98000"/>
              <a:buFont typeface="Wingdings 2" panose="05020102010507070707" pitchFamily="18" charset="2"/>
              <a:buNone/>
            </a:pPr>
            <a:r>
              <a:rPr lang="en-US" sz="1400" b="1" dirty="0">
                <a:solidFill>
                  <a:schemeClr val="tx1"/>
                </a:solidFill>
              </a:rPr>
              <a:t>Whole30 can teach you to break poor eating habits.</a:t>
            </a:r>
          </a:p>
        </p:txBody>
      </p:sp>
      <p:sp>
        <p:nvSpPr>
          <p:cNvPr id="85" name="Text Placeholder 6">
            <a:extLst>
              <a:ext uri="{FF2B5EF4-FFF2-40B4-BE49-F238E27FC236}">
                <a16:creationId xmlns:a16="http://schemas.microsoft.com/office/drawing/2014/main" id="{5360799E-58AA-49A3-BE1D-A3460874E595}"/>
              </a:ext>
            </a:extLst>
          </p:cNvPr>
          <p:cNvSpPr txBox="1">
            <a:spLocks/>
          </p:cNvSpPr>
          <p:nvPr/>
        </p:nvSpPr>
        <p:spPr>
          <a:xfrm>
            <a:off x="7872368" y="4215315"/>
            <a:ext cx="2806415" cy="1317260"/>
          </a:xfrm>
          <a:prstGeom prst="rect">
            <a:avLst/>
          </a:prstGeom>
        </p:spPr>
        <p:txBody>
          <a:bodyPr vert="horz" lIns="91440" tIns="45720" rIns="91440" bIns="45720" rtlCol="0" anchor="t">
            <a:normAutofit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rgbClr val="FFFFFF"/>
                </a:solidFill>
                <a:latin typeface="Myriad Pro SemiCond" panose="020B0503030403020204" pitchFamily="34" charset="0"/>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rgbClr val="FFFFFF"/>
                </a:solidFill>
                <a:latin typeface="Myriad Pro SemiCond" panose="020B0503030403020204" pitchFamily="34" charset="0"/>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rgbClr val="FFFFFF"/>
                </a:solidFill>
                <a:latin typeface="Myriad Pro SemiCond" panose="020B0503030403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rgbClr val="FFFFFF"/>
                </a:solidFill>
                <a:latin typeface="Myriad Pro SemiCond" panose="020B0503030403020204" pitchFamily="34" charset="0"/>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rgbClr val="FFFFFF"/>
                </a:solidFill>
                <a:latin typeface="Myriad Pro SemiCond" panose="020B0503030403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4800" indent="-188913">
              <a:lnSpc>
                <a:spcPct val="150000"/>
              </a:lnSpc>
              <a:spcAft>
                <a:spcPts val="0"/>
              </a:spcAft>
              <a:buClr>
                <a:schemeClr val="accent3">
                  <a:lumMod val="75000"/>
                </a:schemeClr>
              </a:buClr>
              <a:buSzPct val="98000"/>
            </a:pPr>
            <a:r>
              <a:rPr lang="en-US" sz="1400" b="1" dirty="0">
                <a:solidFill>
                  <a:schemeClr val="bg2"/>
                </a:solidFill>
                <a:latin typeface="Myriad Pro" panose="020B0503030403020204" pitchFamily="34" charset="0"/>
              </a:rPr>
              <a:t>Don’t look for ways to cheat</a:t>
            </a:r>
          </a:p>
          <a:p>
            <a:pPr marL="304800" indent="-188913">
              <a:lnSpc>
                <a:spcPct val="150000"/>
              </a:lnSpc>
              <a:spcAft>
                <a:spcPts val="0"/>
              </a:spcAft>
              <a:buClr>
                <a:schemeClr val="accent3">
                  <a:lumMod val="75000"/>
                </a:schemeClr>
              </a:buClr>
              <a:buSzPct val="98000"/>
            </a:pPr>
            <a:r>
              <a:rPr lang="en-US" sz="1400" b="1" dirty="0">
                <a:solidFill>
                  <a:schemeClr val="bg2"/>
                </a:solidFill>
                <a:latin typeface="Myriad Pro" panose="020B0503030403020204" pitchFamily="34" charset="0"/>
              </a:rPr>
              <a:t>Just because it’s “approved” doesn’t mean it’s right – that’s not the point!</a:t>
            </a:r>
          </a:p>
        </p:txBody>
      </p:sp>
    </p:spTree>
    <p:extLst>
      <p:ext uri="{BB962C8B-B14F-4D97-AF65-F5344CB8AC3E}">
        <p14:creationId xmlns:p14="http://schemas.microsoft.com/office/powerpoint/2010/main" val="333225266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AE687-FD74-47CC-8981-F4C47A383BEE}"/>
              </a:ext>
            </a:extLst>
          </p:cNvPr>
          <p:cNvSpPr>
            <a:spLocks noGrp="1"/>
          </p:cNvSpPr>
          <p:nvPr>
            <p:ph type="title"/>
          </p:nvPr>
        </p:nvSpPr>
        <p:spPr>
          <a:xfrm>
            <a:off x="344818" y="6027631"/>
            <a:ext cx="4090334" cy="757845"/>
          </a:xfrm>
        </p:spPr>
        <p:txBody>
          <a:bodyPr/>
          <a:lstStyle/>
          <a:p>
            <a:r>
              <a:rPr lang="en-US" dirty="0">
                <a:solidFill>
                  <a:schemeClr val="accent1">
                    <a:lumMod val="40000"/>
                    <a:lumOff val="60000"/>
                  </a:schemeClr>
                </a:solidFill>
              </a:rPr>
              <a:t>Program Rules</a:t>
            </a:r>
          </a:p>
        </p:txBody>
      </p:sp>
      <p:sp>
        <p:nvSpPr>
          <p:cNvPr id="7" name="Text Placeholder 6">
            <a:extLst>
              <a:ext uri="{FF2B5EF4-FFF2-40B4-BE49-F238E27FC236}">
                <a16:creationId xmlns:a16="http://schemas.microsoft.com/office/drawing/2014/main" id="{26F0C879-C9A6-44BB-B533-B89E8218256E}"/>
              </a:ext>
            </a:extLst>
          </p:cNvPr>
          <p:cNvSpPr>
            <a:spLocks noGrp="1"/>
          </p:cNvSpPr>
          <p:nvPr>
            <p:ph type="body" idx="1"/>
          </p:nvPr>
        </p:nvSpPr>
        <p:spPr>
          <a:xfrm>
            <a:off x="371004" y="179207"/>
            <a:ext cx="1497474" cy="419099"/>
          </a:xfrm>
        </p:spPr>
        <p:txBody>
          <a:bodyPr/>
          <a:lstStyle/>
          <a:p>
            <a:r>
              <a:rPr lang="en-US" b="1" dirty="0">
                <a:solidFill>
                  <a:schemeClr val="bg2"/>
                </a:solidFill>
              </a:rPr>
              <a:t>No sugar</a:t>
            </a:r>
          </a:p>
        </p:txBody>
      </p:sp>
      <p:sp>
        <p:nvSpPr>
          <p:cNvPr id="9" name="Text Placeholder 6">
            <a:extLst>
              <a:ext uri="{FF2B5EF4-FFF2-40B4-BE49-F238E27FC236}">
                <a16:creationId xmlns:a16="http://schemas.microsoft.com/office/drawing/2014/main" id="{C060AF26-393B-400E-8756-E39056A4E83E}"/>
              </a:ext>
            </a:extLst>
          </p:cNvPr>
          <p:cNvSpPr txBox="1">
            <a:spLocks/>
          </p:cNvSpPr>
          <p:nvPr/>
        </p:nvSpPr>
        <p:spPr>
          <a:xfrm>
            <a:off x="4333313" y="179207"/>
            <a:ext cx="1625064" cy="420624"/>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b="1" dirty="0">
                <a:solidFill>
                  <a:schemeClr val="bg2"/>
                </a:solidFill>
              </a:rPr>
              <a:t>No Grains</a:t>
            </a:r>
          </a:p>
        </p:txBody>
      </p:sp>
      <p:sp>
        <p:nvSpPr>
          <p:cNvPr id="10" name="Text Placeholder 6">
            <a:extLst>
              <a:ext uri="{FF2B5EF4-FFF2-40B4-BE49-F238E27FC236}">
                <a16:creationId xmlns:a16="http://schemas.microsoft.com/office/drawing/2014/main" id="{17C744CA-1727-4006-A944-4A43F779A465}"/>
              </a:ext>
            </a:extLst>
          </p:cNvPr>
          <p:cNvSpPr txBox="1">
            <a:spLocks/>
          </p:cNvSpPr>
          <p:nvPr/>
        </p:nvSpPr>
        <p:spPr>
          <a:xfrm>
            <a:off x="4323981" y="3180518"/>
            <a:ext cx="1625064" cy="439936"/>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b="1" dirty="0">
                <a:solidFill>
                  <a:schemeClr val="bg2"/>
                </a:solidFill>
              </a:rPr>
              <a:t>No Alcohol</a:t>
            </a:r>
          </a:p>
        </p:txBody>
      </p:sp>
      <p:sp>
        <p:nvSpPr>
          <p:cNvPr id="11" name="Text Placeholder 6">
            <a:extLst>
              <a:ext uri="{FF2B5EF4-FFF2-40B4-BE49-F238E27FC236}">
                <a16:creationId xmlns:a16="http://schemas.microsoft.com/office/drawing/2014/main" id="{D151BDAB-51D1-469F-A61A-ADC67887DF3F}"/>
              </a:ext>
            </a:extLst>
          </p:cNvPr>
          <p:cNvSpPr txBox="1">
            <a:spLocks/>
          </p:cNvSpPr>
          <p:nvPr/>
        </p:nvSpPr>
        <p:spPr>
          <a:xfrm>
            <a:off x="8354779" y="3161777"/>
            <a:ext cx="2671723" cy="807127"/>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b="1" dirty="0">
                <a:solidFill>
                  <a:schemeClr val="bg2"/>
                </a:solidFill>
              </a:rPr>
              <a:t>No carrageenan, MSG, or sulfites</a:t>
            </a:r>
          </a:p>
        </p:txBody>
      </p:sp>
      <p:sp>
        <p:nvSpPr>
          <p:cNvPr id="12" name="Text Placeholder 6">
            <a:extLst>
              <a:ext uri="{FF2B5EF4-FFF2-40B4-BE49-F238E27FC236}">
                <a16:creationId xmlns:a16="http://schemas.microsoft.com/office/drawing/2014/main" id="{EF6EE54C-8595-4570-80DA-3BC83C29C569}"/>
              </a:ext>
            </a:extLst>
          </p:cNvPr>
          <p:cNvSpPr txBox="1">
            <a:spLocks/>
          </p:cNvSpPr>
          <p:nvPr/>
        </p:nvSpPr>
        <p:spPr>
          <a:xfrm>
            <a:off x="8352640" y="176415"/>
            <a:ext cx="1625064" cy="420624"/>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b="1" dirty="0">
                <a:solidFill>
                  <a:schemeClr val="bg2"/>
                </a:solidFill>
              </a:rPr>
              <a:t>No Dairy</a:t>
            </a:r>
          </a:p>
        </p:txBody>
      </p:sp>
      <p:sp>
        <p:nvSpPr>
          <p:cNvPr id="13" name="Text Placeholder 6">
            <a:extLst>
              <a:ext uri="{FF2B5EF4-FFF2-40B4-BE49-F238E27FC236}">
                <a16:creationId xmlns:a16="http://schemas.microsoft.com/office/drawing/2014/main" id="{FB33BFD3-E819-4DEA-9452-BF90F4FBAE19}"/>
              </a:ext>
            </a:extLst>
          </p:cNvPr>
          <p:cNvSpPr txBox="1">
            <a:spLocks/>
          </p:cNvSpPr>
          <p:nvPr/>
        </p:nvSpPr>
        <p:spPr>
          <a:xfrm>
            <a:off x="371004" y="3174569"/>
            <a:ext cx="1625064" cy="439936"/>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b="1" dirty="0">
                <a:solidFill>
                  <a:schemeClr val="bg2"/>
                </a:solidFill>
              </a:rPr>
              <a:t>No legumes</a:t>
            </a:r>
          </a:p>
        </p:txBody>
      </p:sp>
      <p:pic>
        <p:nvPicPr>
          <p:cNvPr id="14" name="Picture 13">
            <a:hlinkClick r:id="rId3" action="ppaction://hlinksldjump"/>
            <a:extLst>
              <a:ext uri="{FF2B5EF4-FFF2-40B4-BE49-F238E27FC236}">
                <a16:creationId xmlns:a16="http://schemas.microsoft.com/office/drawing/2014/main" id="{7A1E4E60-8FB6-4CCA-AF9A-50EAA46AC0B6}"/>
              </a:ext>
            </a:extLst>
          </p:cNvPr>
          <p:cNvPicPr>
            <a:picLocks noChangeAspect="1"/>
          </p:cNvPicPr>
          <p:nvPr/>
        </p:nvPicPr>
        <p:blipFill>
          <a:blip r:embed="rId4"/>
          <a:stretch>
            <a:fillRect/>
          </a:stretch>
        </p:blipFill>
        <p:spPr>
          <a:xfrm>
            <a:off x="4749761" y="3476817"/>
            <a:ext cx="2377440" cy="2377440"/>
          </a:xfrm>
          <a:prstGeom prst="rect">
            <a:avLst/>
          </a:prstGeom>
        </p:spPr>
      </p:pic>
      <p:pic>
        <p:nvPicPr>
          <p:cNvPr id="18" name="Picture 17">
            <a:hlinkClick r:id="rId5" action="ppaction://hlinksldjump"/>
            <a:extLst>
              <a:ext uri="{FF2B5EF4-FFF2-40B4-BE49-F238E27FC236}">
                <a16:creationId xmlns:a16="http://schemas.microsoft.com/office/drawing/2014/main" id="{C7198D90-78A4-42A9-8902-8D85BFF898B2}"/>
              </a:ext>
            </a:extLst>
          </p:cNvPr>
          <p:cNvPicPr>
            <a:picLocks noChangeAspect="1"/>
          </p:cNvPicPr>
          <p:nvPr/>
        </p:nvPicPr>
        <p:blipFill>
          <a:blip r:embed="rId6"/>
          <a:stretch>
            <a:fillRect/>
          </a:stretch>
        </p:blipFill>
        <p:spPr>
          <a:xfrm>
            <a:off x="8738742" y="505714"/>
            <a:ext cx="2442107" cy="2377440"/>
          </a:xfrm>
          <a:prstGeom prst="rect">
            <a:avLst/>
          </a:prstGeom>
        </p:spPr>
      </p:pic>
      <p:pic>
        <p:nvPicPr>
          <p:cNvPr id="22" name="Picture 21">
            <a:hlinkClick r:id="rId7" action="ppaction://hlinksldjump"/>
            <a:extLst>
              <a:ext uri="{FF2B5EF4-FFF2-40B4-BE49-F238E27FC236}">
                <a16:creationId xmlns:a16="http://schemas.microsoft.com/office/drawing/2014/main" id="{73EA1C28-4746-404A-9A90-2CFDA221E3ED}"/>
              </a:ext>
            </a:extLst>
          </p:cNvPr>
          <p:cNvPicPr>
            <a:picLocks noChangeAspect="1"/>
          </p:cNvPicPr>
          <p:nvPr/>
        </p:nvPicPr>
        <p:blipFill>
          <a:blip r:embed="rId8"/>
          <a:stretch>
            <a:fillRect/>
          </a:stretch>
        </p:blipFill>
        <p:spPr>
          <a:xfrm>
            <a:off x="4710023" y="559495"/>
            <a:ext cx="2377440" cy="2377440"/>
          </a:xfrm>
          <a:prstGeom prst="rect">
            <a:avLst/>
          </a:prstGeom>
        </p:spPr>
      </p:pic>
      <p:pic>
        <p:nvPicPr>
          <p:cNvPr id="25" name="Picture 24">
            <a:hlinkClick r:id="rId9" action="ppaction://hlinksldjump"/>
            <a:extLst>
              <a:ext uri="{FF2B5EF4-FFF2-40B4-BE49-F238E27FC236}">
                <a16:creationId xmlns:a16="http://schemas.microsoft.com/office/drawing/2014/main" id="{805BB01C-FCDA-4E3C-A334-663A3A933C4C}"/>
              </a:ext>
            </a:extLst>
          </p:cNvPr>
          <p:cNvPicPr>
            <a:picLocks noChangeAspect="1"/>
          </p:cNvPicPr>
          <p:nvPr/>
        </p:nvPicPr>
        <p:blipFill>
          <a:blip r:embed="rId10"/>
          <a:stretch>
            <a:fillRect/>
          </a:stretch>
        </p:blipFill>
        <p:spPr>
          <a:xfrm>
            <a:off x="716850" y="3547526"/>
            <a:ext cx="2377440" cy="2377440"/>
          </a:xfrm>
          <a:prstGeom prst="rect">
            <a:avLst/>
          </a:prstGeom>
        </p:spPr>
      </p:pic>
      <p:pic>
        <p:nvPicPr>
          <p:cNvPr id="27" name="Picture 26">
            <a:hlinkClick r:id="rId11" action="ppaction://hlinksldjump"/>
            <a:extLst>
              <a:ext uri="{FF2B5EF4-FFF2-40B4-BE49-F238E27FC236}">
                <a16:creationId xmlns:a16="http://schemas.microsoft.com/office/drawing/2014/main" id="{1E010E1B-D566-4B3B-A087-564F75BAD898}"/>
              </a:ext>
            </a:extLst>
          </p:cNvPr>
          <p:cNvPicPr>
            <a:picLocks noChangeAspect="1"/>
          </p:cNvPicPr>
          <p:nvPr/>
        </p:nvPicPr>
        <p:blipFill>
          <a:blip r:embed="rId12"/>
          <a:stretch>
            <a:fillRect/>
          </a:stretch>
        </p:blipFill>
        <p:spPr>
          <a:xfrm>
            <a:off x="824580" y="494176"/>
            <a:ext cx="2252479" cy="2194560"/>
          </a:xfrm>
          <a:prstGeom prst="rect">
            <a:avLst/>
          </a:prstGeom>
        </p:spPr>
      </p:pic>
      <p:pic>
        <p:nvPicPr>
          <p:cNvPr id="28" name="Graphic 27" descr="List">
            <a:hlinkClick r:id="rId13"/>
            <a:extLst>
              <a:ext uri="{FF2B5EF4-FFF2-40B4-BE49-F238E27FC236}">
                <a16:creationId xmlns:a16="http://schemas.microsoft.com/office/drawing/2014/main" id="{71CFDF58-A961-46FF-BAE9-DEEFB3223095}"/>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11213839" y="6142449"/>
            <a:ext cx="643027" cy="643027"/>
          </a:xfrm>
          <a:prstGeom prst="rect">
            <a:avLst/>
          </a:prstGeom>
        </p:spPr>
      </p:pic>
      <p:grpSp>
        <p:nvGrpSpPr>
          <p:cNvPr id="44" name="Group 43">
            <a:extLst>
              <a:ext uri="{FF2B5EF4-FFF2-40B4-BE49-F238E27FC236}">
                <a16:creationId xmlns:a16="http://schemas.microsoft.com/office/drawing/2014/main" id="{B62DED2F-875B-44F0-BC21-AFD686760425}"/>
              </a:ext>
            </a:extLst>
          </p:cNvPr>
          <p:cNvGrpSpPr/>
          <p:nvPr/>
        </p:nvGrpSpPr>
        <p:grpSpPr>
          <a:xfrm>
            <a:off x="554506" y="386842"/>
            <a:ext cx="2772139" cy="2516434"/>
            <a:chOff x="554506" y="386842"/>
            <a:chExt cx="2772139" cy="2516434"/>
          </a:xfrm>
        </p:grpSpPr>
        <p:cxnSp>
          <p:nvCxnSpPr>
            <p:cNvPr id="30" name="Straight Connector 29">
              <a:extLst>
                <a:ext uri="{FF2B5EF4-FFF2-40B4-BE49-F238E27FC236}">
                  <a16:creationId xmlns:a16="http://schemas.microsoft.com/office/drawing/2014/main" id="{EAC4EE21-B1D7-4B09-B182-55270CAECAB9}"/>
                </a:ext>
              </a:extLst>
            </p:cNvPr>
            <p:cNvCxnSpPr>
              <a:cxnSpLocks/>
            </p:cNvCxnSpPr>
            <p:nvPr/>
          </p:nvCxnSpPr>
          <p:spPr>
            <a:xfrm>
              <a:off x="3326645" y="386842"/>
              <a:ext cx="0" cy="2496312"/>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7F2C791-C341-42E1-B8BF-7746EC02A003}"/>
                </a:ext>
              </a:extLst>
            </p:cNvPr>
            <p:cNvCxnSpPr>
              <a:cxnSpLocks/>
            </p:cNvCxnSpPr>
            <p:nvPr/>
          </p:nvCxnSpPr>
          <p:spPr>
            <a:xfrm flipH="1">
              <a:off x="556131" y="2903276"/>
              <a:ext cx="2770108" cy="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4B69723-0FFE-41FA-93E7-5169B7C1AAC1}"/>
                </a:ext>
              </a:extLst>
            </p:cNvPr>
            <p:cNvCxnSpPr>
              <a:cxnSpLocks/>
            </p:cNvCxnSpPr>
            <p:nvPr/>
          </p:nvCxnSpPr>
          <p:spPr>
            <a:xfrm>
              <a:off x="554506" y="556715"/>
              <a:ext cx="0" cy="234656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B60BCF3-3352-444F-AB47-7CC762CAC426}"/>
                </a:ext>
              </a:extLst>
            </p:cNvPr>
            <p:cNvCxnSpPr>
              <a:cxnSpLocks/>
            </p:cNvCxnSpPr>
            <p:nvPr/>
          </p:nvCxnSpPr>
          <p:spPr>
            <a:xfrm flipH="1">
              <a:off x="1590204" y="386842"/>
              <a:ext cx="1734348" cy="0"/>
            </a:xfrm>
            <a:prstGeom prst="line">
              <a:avLst/>
            </a:prstGeom>
            <a:ln w="57150" cap="sq"/>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573A01C2-64C9-44CB-966A-9D7ACE02B8BA}"/>
              </a:ext>
            </a:extLst>
          </p:cNvPr>
          <p:cNvGrpSpPr/>
          <p:nvPr/>
        </p:nvGrpSpPr>
        <p:grpSpPr>
          <a:xfrm>
            <a:off x="4543752" y="389799"/>
            <a:ext cx="2772139" cy="2516434"/>
            <a:chOff x="4543752" y="389799"/>
            <a:chExt cx="2772139" cy="2516434"/>
          </a:xfrm>
        </p:grpSpPr>
        <p:cxnSp>
          <p:nvCxnSpPr>
            <p:cNvPr id="38" name="Straight Connector 37">
              <a:extLst>
                <a:ext uri="{FF2B5EF4-FFF2-40B4-BE49-F238E27FC236}">
                  <a16:creationId xmlns:a16="http://schemas.microsoft.com/office/drawing/2014/main" id="{0F424B8F-D9AD-4181-9DF0-DBDB81C36608}"/>
                </a:ext>
              </a:extLst>
            </p:cNvPr>
            <p:cNvCxnSpPr>
              <a:cxnSpLocks/>
            </p:cNvCxnSpPr>
            <p:nvPr/>
          </p:nvCxnSpPr>
          <p:spPr>
            <a:xfrm>
              <a:off x="7315891" y="389799"/>
              <a:ext cx="0" cy="2496312"/>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3E11B68-016E-4A6C-812F-2B03106F5372}"/>
                </a:ext>
              </a:extLst>
            </p:cNvPr>
            <p:cNvCxnSpPr>
              <a:cxnSpLocks/>
            </p:cNvCxnSpPr>
            <p:nvPr/>
          </p:nvCxnSpPr>
          <p:spPr>
            <a:xfrm flipH="1">
              <a:off x="4545377" y="2906233"/>
              <a:ext cx="2770108" cy="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F1CF2A2-78A3-4A9E-B2F0-D9D584BA721E}"/>
                </a:ext>
              </a:extLst>
            </p:cNvPr>
            <p:cNvCxnSpPr>
              <a:cxnSpLocks/>
            </p:cNvCxnSpPr>
            <p:nvPr/>
          </p:nvCxnSpPr>
          <p:spPr>
            <a:xfrm>
              <a:off x="4543752" y="559672"/>
              <a:ext cx="0" cy="234656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3717899-6891-4540-A04A-7BA66389657B}"/>
                </a:ext>
              </a:extLst>
            </p:cNvPr>
            <p:cNvCxnSpPr>
              <a:cxnSpLocks/>
            </p:cNvCxnSpPr>
            <p:nvPr/>
          </p:nvCxnSpPr>
          <p:spPr>
            <a:xfrm flipH="1">
              <a:off x="5622878" y="389799"/>
              <a:ext cx="1690920" cy="0"/>
            </a:xfrm>
            <a:prstGeom prst="line">
              <a:avLst/>
            </a:prstGeom>
            <a:ln w="57150" cap="sq"/>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3D9F7AF2-D7AC-45C4-9153-35DAF9905F25}"/>
              </a:ext>
            </a:extLst>
          </p:cNvPr>
          <p:cNvGrpSpPr/>
          <p:nvPr/>
        </p:nvGrpSpPr>
        <p:grpSpPr>
          <a:xfrm>
            <a:off x="8558462" y="3366206"/>
            <a:ext cx="2772139" cy="2516434"/>
            <a:chOff x="554506" y="386842"/>
            <a:chExt cx="2772139" cy="2516434"/>
          </a:xfrm>
        </p:grpSpPr>
        <p:cxnSp>
          <p:nvCxnSpPr>
            <p:cNvPr id="46" name="Straight Connector 45">
              <a:extLst>
                <a:ext uri="{FF2B5EF4-FFF2-40B4-BE49-F238E27FC236}">
                  <a16:creationId xmlns:a16="http://schemas.microsoft.com/office/drawing/2014/main" id="{A8D0D6C3-7693-4FEA-A6C4-9243C9EC42C9}"/>
                </a:ext>
              </a:extLst>
            </p:cNvPr>
            <p:cNvCxnSpPr>
              <a:cxnSpLocks/>
            </p:cNvCxnSpPr>
            <p:nvPr/>
          </p:nvCxnSpPr>
          <p:spPr>
            <a:xfrm>
              <a:off x="3326645" y="386842"/>
              <a:ext cx="0" cy="2496312"/>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40FA322-E509-47E9-A5FF-E72CAE739B72}"/>
                </a:ext>
              </a:extLst>
            </p:cNvPr>
            <p:cNvCxnSpPr>
              <a:cxnSpLocks/>
            </p:cNvCxnSpPr>
            <p:nvPr/>
          </p:nvCxnSpPr>
          <p:spPr>
            <a:xfrm flipH="1">
              <a:off x="556131" y="2903276"/>
              <a:ext cx="2770108" cy="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298D7C3-8EB2-4A19-AB15-B4C470D04234}"/>
                </a:ext>
              </a:extLst>
            </p:cNvPr>
            <p:cNvCxnSpPr>
              <a:cxnSpLocks/>
            </p:cNvCxnSpPr>
            <p:nvPr/>
          </p:nvCxnSpPr>
          <p:spPr>
            <a:xfrm>
              <a:off x="554506" y="877019"/>
              <a:ext cx="0" cy="2026256"/>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6D9EF9A-2B32-4024-BF7A-5EE90F298A0F}"/>
                </a:ext>
              </a:extLst>
            </p:cNvPr>
            <p:cNvCxnSpPr>
              <a:cxnSpLocks/>
            </p:cNvCxnSpPr>
            <p:nvPr/>
          </p:nvCxnSpPr>
          <p:spPr>
            <a:xfrm flipH="1">
              <a:off x="2942340" y="386842"/>
              <a:ext cx="382212" cy="0"/>
            </a:xfrm>
            <a:prstGeom prst="line">
              <a:avLst/>
            </a:prstGeom>
            <a:ln w="57150" cap="sq"/>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91B4FDCF-94E8-41D4-843B-EB1CA022BB50}"/>
              </a:ext>
            </a:extLst>
          </p:cNvPr>
          <p:cNvGrpSpPr/>
          <p:nvPr/>
        </p:nvGrpSpPr>
        <p:grpSpPr>
          <a:xfrm>
            <a:off x="4525550" y="3381183"/>
            <a:ext cx="2772139" cy="2516434"/>
            <a:chOff x="554506" y="386842"/>
            <a:chExt cx="2772139" cy="2516434"/>
          </a:xfrm>
        </p:grpSpPr>
        <p:cxnSp>
          <p:nvCxnSpPr>
            <p:cNvPr id="51" name="Straight Connector 50">
              <a:extLst>
                <a:ext uri="{FF2B5EF4-FFF2-40B4-BE49-F238E27FC236}">
                  <a16:creationId xmlns:a16="http://schemas.microsoft.com/office/drawing/2014/main" id="{A008C7D7-85BA-41E4-A8FD-9E4D339D4E26}"/>
                </a:ext>
              </a:extLst>
            </p:cNvPr>
            <p:cNvCxnSpPr>
              <a:cxnSpLocks/>
            </p:cNvCxnSpPr>
            <p:nvPr/>
          </p:nvCxnSpPr>
          <p:spPr>
            <a:xfrm>
              <a:off x="3326645" y="386842"/>
              <a:ext cx="0" cy="2496312"/>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4743CAB-5183-4E00-8539-A7D988866F2A}"/>
                </a:ext>
              </a:extLst>
            </p:cNvPr>
            <p:cNvCxnSpPr>
              <a:cxnSpLocks/>
            </p:cNvCxnSpPr>
            <p:nvPr/>
          </p:nvCxnSpPr>
          <p:spPr>
            <a:xfrm flipH="1">
              <a:off x="556131" y="2903276"/>
              <a:ext cx="2770108" cy="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DBBC96B-0FFB-4362-A01C-577E599A00BB}"/>
                </a:ext>
              </a:extLst>
            </p:cNvPr>
            <p:cNvCxnSpPr>
              <a:cxnSpLocks/>
            </p:cNvCxnSpPr>
            <p:nvPr/>
          </p:nvCxnSpPr>
          <p:spPr>
            <a:xfrm>
              <a:off x="554506" y="556715"/>
              <a:ext cx="0" cy="234656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3FFEA91-0EF2-4C72-8641-BB50D0378852}"/>
                </a:ext>
              </a:extLst>
            </p:cNvPr>
            <p:cNvCxnSpPr>
              <a:cxnSpLocks/>
            </p:cNvCxnSpPr>
            <p:nvPr/>
          </p:nvCxnSpPr>
          <p:spPr>
            <a:xfrm flipH="1">
              <a:off x="1856550" y="386842"/>
              <a:ext cx="1468003" cy="0"/>
            </a:xfrm>
            <a:prstGeom prst="line">
              <a:avLst/>
            </a:prstGeom>
            <a:ln w="57150" cap="sq"/>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8C31D5EC-2A47-45D6-A87A-D3E8C70ECE7B}"/>
              </a:ext>
            </a:extLst>
          </p:cNvPr>
          <p:cNvGrpSpPr/>
          <p:nvPr/>
        </p:nvGrpSpPr>
        <p:grpSpPr>
          <a:xfrm>
            <a:off x="564749" y="3381183"/>
            <a:ext cx="2772139" cy="2516434"/>
            <a:chOff x="554506" y="386842"/>
            <a:chExt cx="2772139" cy="2516434"/>
          </a:xfrm>
        </p:grpSpPr>
        <p:cxnSp>
          <p:nvCxnSpPr>
            <p:cNvPr id="56" name="Straight Connector 55">
              <a:extLst>
                <a:ext uri="{FF2B5EF4-FFF2-40B4-BE49-F238E27FC236}">
                  <a16:creationId xmlns:a16="http://schemas.microsoft.com/office/drawing/2014/main" id="{69FFC1AF-14F0-4AE3-A513-8B4AF9BD8BD8}"/>
                </a:ext>
              </a:extLst>
            </p:cNvPr>
            <p:cNvCxnSpPr>
              <a:cxnSpLocks/>
            </p:cNvCxnSpPr>
            <p:nvPr/>
          </p:nvCxnSpPr>
          <p:spPr>
            <a:xfrm>
              <a:off x="3326645" y="386842"/>
              <a:ext cx="0" cy="2496312"/>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F135E35-997B-4121-A855-4CEE19536FCC}"/>
                </a:ext>
              </a:extLst>
            </p:cNvPr>
            <p:cNvCxnSpPr>
              <a:cxnSpLocks/>
            </p:cNvCxnSpPr>
            <p:nvPr/>
          </p:nvCxnSpPr>
          <p:spPr>
            <a:xfrm flipH="1">
              <a:off x="556131" y="2903276"/>
              <a:ext cx="2770108" cy="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AD86CA1-6C15-40DA-80B0-5543455BCD0A}"/>
                </a:ext>
              </a:extLst>
            </p:cNvPr>
            <p:cNvCxnSpPr>
              <a:cxnSpLocks/>
            </p:cNvCxnSpPr>
            <p:nvPr/>
          </p:nvCxnSpPr>
          <p:spPr>
            <a:xfrm>
              <a:off x="554506" y="556715"/>
              <a:ext cx="0" cy="234656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635647D-84E8-4740-A2ED-4AC21BF57305}"/>
                </a:ext>
              </a:extLst>
            </p:cNvPr>
            <p:cNvCxnSpPr>
              <a:cxnSpLocks/>
            </p:cNvCxnSpPr>
            <p:nvPr/>
          </p:nvCxnSpPr>
          <p:spPr>
            <a:xfrm flipH="1">
              <a:off x="1858235" y="386842"/>
              <a:ext cx="1466317" cy="0"/>
            </a:xfrm>
            <a:prstGeom prst="line">
              <a:avLst/>
            </a:prstGeom>
            <a:ln w="57150" cap="sq"/>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6216B439-3DCC-4515-9995-5A8F0970DBC0}"/>
              </a:ext>
            </a:extLst>
          </p:cNvPr>
          <p:cNvGrpSpPr/>
          <p:nvPr/>
        </p:nvGrpSpPr>
        <p:grpSpPr>
          <a:xfrm>
            <a:off x="8560555" y="386842"/>
            <a:ext cx="2772139" cy="2516434"/>
            <a:chOff x="554506" y="386842"/>
            <a:chExt cx="2772139" cy="2516434"/>
          </a:xfrm>
        </p:grpSpPr>
        <p:cxnSp>
          <p:nvCxnSpPr>
            <p:cNvPr id="61" name="Straight Connector 60">
              <a:extLst>
                <a:ext uri="{FF2B5EF4-FFF2-40B4-BE49-F238E27FC236}">
                  <a16:creationId xmlns:a16="http://schemas.microsoft.com/office/drawing/2014/main" id="{12472276-887C-431C-9643-867EA1D8350D}"/>
                </a:ext>
              </a:extLst>
            </p:cNvPr>
            <p:cNvCxnSpPr>
              <a:cxnSpLocks/>
            </p:cNvCxnSpPr>
            <p:nvPr/>
          </p:nvCxnSpPr>
          <p:spPr>
            <a:xfrm>
              <a:off x="3326645" y="386842"/>
              <a:ext cx="0" cy="2496312"/>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EE6405-5904-4754-B73D-9FE54C125CFA}"/>
                </a:ext>
              </a:extLst>
            </p:cNvPr>
            <p:cNvCxnSpPr>
              <a:cxnSpLocks/>
            </p:cNvCxnSpPr>
            <p:nvPr/>
          </p:nvCxnSpPr>
          <p:spPr>
            <a:xfrm flipH="1">
              <a:off x="556131" y="2903276"/>
              <a:ext cx="2770108" cy="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475730-6768-4A0E-BB20-9EE1EB0AEC08}"/>
                </a:ext>
              </a:extLst>
            </p:cNvPr>
            <p:cNvCxnSpPr>
              <a:cxnSpLocks/>
            </p:cNvCxnSpPr>
            <p:nvPr/>
          </p:nvCxnSpPr>
          <p:spPr>
            <a:xfrm>
              <a:off x="554506" y="556715"/>
              <a:ext cx="0" cy="234656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251BCE8-6B50-468F-BB72-2FDEE0131C43}"/>
                </a:ext>
              </a:extLst>
            </p:cNvPr>
            <p:cNvCxnSpPr>
              <a:cxnSpLocks/>
            </p:cNvCxnSpPr>
            <p:nvPr/>
          </p:nvCxnSpPr>
          <p:spPr>
            <a:xfrm flipH="1">
              <a:off x="1458673" y="386842"/>
              <a:ext cx="1865880" cy="0"/>
            </a:xfrm>
            <a:prstGeom prst="line">
              <a:avLst/>
            </a:prstGeom>
            <a:ln w="57150" cap="sq"/>
          </p:spPr>
          <p:style>
            <a:lnRef idx="1">
              <a:schemeClr val="accent1"/>
            </a:lnRef>
            <a:fillRef idx="0">
              <a:schemeClr val="accent1"/>
            </a:fillRef>
            <a:effectRef idx="0">
              <a:schemeClr val="accent1"/>
            </a:effectRef>
            <a:fontRef idx="minor">
              <a:schemeClr val="tx1"/>
            </a:fontRef>
          </p:style>
        </p:cxnSp>
      </p:grpSp>
      <p:pic>
        <p:nvPicPr>
          <p:cNvPr id="65" name="Picture 64">
            <a:hlinkClick r:id="rId16" action="ppaction://hlinksldjump"/>
            <a:extLst>
              <a:ext uri="{FF2B5EF4-FFF2-40B4-BE49-F238E27FC236}">
                <a16:creationId xmlns:a16="http://schemas.microsoft.com/office/drawing/2014/main" id="{A2237E03-0B36-4806-9DFD-E848A1A05A53}"/>
              </a:ext>
            </a:extLst>
          </p:cNvPr>
          <p:cNvPicPr>
            <a:picLocks noChangeAspect="1"/>
          </p:cNvPicPr>
          <p:nvPr/>
        </p:nvPicPr>
        <p:blipFill rotWithShape="1">
          <a:blip r:embed="rId17"/>
          <a:srcRect t="3191" b="11286"/>
          <a:stretch/>
        </p:blipFill>
        <p:spPr>
          <a:xfrm>
            <a:off x="8862562" y="3877303"/>
            <a:ext cx="2155306" cy="1839173"/>
          </a:xfrm>
          <a:prstGeom prst="rect">
            <a:avLst/>
          </a:prstGeom>
        </p:spPr>
      </p:pic>
    </p:spTree>
    <p:extLst>
      <p:ext uri="{BB962C8B-B14F-4D97-AF65-F5344CB8AC3E}">
        <p14:creationId xmlns:p14="http://schemas.microsoft.com/office/powerpoint/2010/main" val="1320627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7176361-8DC7-4831-BCDF-C35A27462E8D}"/>
              </a:ext>
            </a:extLst>
          </p:cNvPr>
          <p:cNvSpPr/>
          <p:nvPr/>
        </p:nvSpPr>
        <p:spPr>
          <a:xfrm>
            <a:off x="1130" y="694901"/>
            <a:ext cx="8434316" cy="2034163"/>
          </a:xfrm>
          <a:prstGeom prst="rect">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F4F780-B6CD-470B-8570-D71E7F97FB3D}"/>
              </a:ext>
            </a:extLst>
          </p:cNvPr>
          <p:cNvSpPr/>
          <p:nvPr/>
        </p:nvSpPr>
        <p:spPr>
          <a:xfrm>
            <a:off x="8737073" y="278311"/>
            <a:ext cx="3023352" cy="471677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BAE687-FD74-47CC-8981-F4C47A383BEE}"/>
              </a:ext>
            </a:extLst>
          </p:cNvPr>
          <p:cNvSpPr>
            <a:spLocks noGrp="1"/>
          </p:cNvSpPr>
          <p:nvPr>
            <p:ph type="title"/>
          </p:nvPr>
        </p:nvSpPr>
        <p:spPr>
          <a:xfrm>
            <a:off x="719918" y="5828868"/>
            <a:ext cx="1763419" cy="924768"/>
          </a:xfrm>
        </p:spPr>
        <p:txBody>
          <a:bodyPr>
            <a:normAutofit/>
          </a:bodyPr>
          <a:lstStyle/>
          <a:p>
            <a:pPr>
              <a:lnSpc>
                <a:spcPts val="2500"/>
              </a:lnSpc>
            </a:pPr>
            <a:r>
              <a:rPr lang="en-US" sz="2800" dirty="0">
                <a:solidFill>
                  <a:schemeClr val="accent1">
                    <a:lumMod val="75000"/>
                  </a:schemeClr>
                </a:solidFill>
              </a:rPr>
              <a:t>Program Rules</a:t>
            </a:r>
          </a:p>
        </p:txBody>
      </p:sp>
      <p:sp>
        <p:nvSpPr>
          <p:cNvPr id="7" name="Text Placeholder 6">
            <a:extLst>
              <a:ext uri="{FF2B5EF4-FFF2-40B4-BE49-F238E27FC236}">
                <a16:creationId xmlns:a16="http://schemas.microsoft.com/office/drawing/2014/main" id="{26F0C879-C9A6-44BB-B533-B89E8218256E}"/>
              </a:ext>
            </a:extLst>
          </p:cNvPr>
          <p:cNvSpPr>
            <a:spLocks noGrp="1"/>
          </p:cNvSpPr>
          <p:nvPr>
            <p:ph type="body" idx="4294967295"/>
          </p:nvPr>
        </p:nvSpPr>
        <p:spPr>
          <a:xfrm>
            <a:off x="3481518" y="901920"/>
            <a:ext cx="1459260" cy="1821486"/>
          </a:xfrm>
        </p:spPr>
        <p:txBody>
          <a:bodyPr anchor="t">
            <a:normAutofit/>
          </a:bodyPr>
          <a:lstStyle/>
          <a:p>
            <a:pPr marL="0" indent="0">
              <a:lnSpc>
                <a:spcPct val="100000"/>
              </a:lnSpc>
              <a:spcAft>
                <a:spcPts val="0"/>
              </a:spcAft>
              <a:buClr>
                <a:schemeClr val="accent3">
                  <a:lumMod val="75000"/>
                </a:schemeClr>
              </a:buClr>
              <a:buSzPct val="98000"/>
              <a:buNone/>
            </a:pPr>
            <a:r>
              <a:rPr lang="en-US" sz="1100" cap="none" dirty="0">
                <a:solidFill>
                  <a:schemeClr val="bg2"/>
                </a:solidFill>
              </a:rPr>
              <a:t>Brown sugar</a:t>
            </a:r>
          </a:p>
          <a:p>
            <a:pPr marL="0" indent="0">
              <a:lnSpc>
                <a:spcPct val="100000"/>
              </a:lnSpc>
              <a:spcAft>
                <a:spcPts val="0"/>
              </a:spcAft>
              <a:buClr>
                <a:schemeClr val="accent3">
                  <a:lumMod val="75000"/>
                </a:schemeClr>
              </a:buClr>
              <a:buSzPct val="98000"/>
              <a:buNone/>
            </a:pPr>
            <a:r>
              <a:rPr lang="en-US" sz="1100" cap="none" dirty="0">
                <a:solidFill>
                  <a:schemeClr val="bg2"/>
                </a:solidFill>
              </a:rPr>
              <a:t>Cane sugar</a:t>
            </a:r>
          </a:p>
          <a:p>
            <a:pPr marL="0" indent="0">
              <a:lnSpc>
                <a:spcPct val="100000"/>
              </a:lnSpc>
              <a:spcAft>
                <a:spcPts val="0"/>
              </a:spcAft>
              <a:buClr>
                <a:schemeClr val="accent3">
                  <a:lumMod val="75000"/>
                </a:schemeClr>
              </a:buClr>
              <a:buSzPct val="98000"/>
              <a:buNone/>
            </a:pPr>
            <a:r>
              <a:rPr lang="en-US" sz="1100" cap="none" dirty="0">
                <a:solidFill>
                  <a:schemeClr val="bg2"/>
                </a:solidFill>
              </a:rPr>
              <a:t>Raw sugar</a:t>
            </a:r>
          </a:p>
          <a:p>
            <a:pPr marL="0" indent="0">
              <a:lnSpc>
                <a:spcPct val="100000"/>
              </a:lnSpc>
              <a:spcAft>
                <a:spcPts val="0"/>
              </a:spcAft>
              <a:buClr>
                <a:schemeClr val="accent3">
                  <a:lumMod val="75000"/>
                </a:schemeClr>
              </a:buClr>
              <a:buSzPct val="98000"/>
              <a:buNone/>
            </a:pPr>
            <a:r>
              <a:rPr lang="en-US" sz="1100" cap="none" dirty="0">
                <a:solidFill>
                  <a:schemeClr val="bg2"/>
                </a:solidFill>
              </a:rPr>
              <a:t>Confectioner’s sugar</a:t>
            </a:r>
          </a:p>
          <a:p>
            <a:pPr marL="0" indent="0">
              <a:lnSpc>
                <a:spcPct val="100000"/>
              </a:lnSpc>
              <a:spcAft>
                <a:spcPts val="0"/>
              </a:spcAft>
              <a:buClr>
                <a:schemeClr val="accent3">
                  <a:lumMod val="75000"/>
                </a:schemeClr>
              </a:buClr>
              <a:buSzPct val="98000"/>
              <a:buNone/>
            </a:pPr>
            <a:r>
              <a:rPr lang="en-US" sz="1100" cap="none" dirty="0">
                <a:solidFill>
                  <a:schemeClr val="bg2"/>
                </a:solidFill>
              </a:rPr>
              <a:t>Honey</a:t>
            </a:r>
          </a:p>
          <a:p>
            <a:pPr marL="0" indent="0">
              <a:lnSpc>
                <a:spcPct val="100000"/>
              </a:lnSpc>
              <a:spcAft>
                <a:spcPts val="0"/>
              </a:spcAft>
              <a:buClr>
                <a:schemeClr val="accent3">
                  <a:lumMod val="75000"/>
                </a:schemeClr>
              </a:buClr>
              <a:buSzPct val="98000"/>
              <a:buNone/>
            </a:pPr>
            <a:r>
              <a:rPr lang="en-US" sz="1100" cap="none" dirty="0">
                <a:solidFill>
                  <a:schemeClr val="bg2"/>
                </a:solidFill>
              </a:rPr>
              <a:t>Maple syrup</a:t>
            </a:r>
          </a:p>
          <a:p>
            <a:pPr marL="0" indent="0">
              <a:lnSpc>
                <a:spcPct val="100000"/>
              </a:lnSpc>
              <a:spcAft>
                <a:spcPts val="0"/>
              </a:spcAft>
              <a:buClr>
                <a:schemeClr val="accent3">
                  <a:lumMod val="75000"/>
                </a:schemeClr>
              </a:buClr>
              <a:buSzPct val="98000"/>
              <a:buNone/>
            </a:pPr>
            <a:r>
              <a:rPr lang="en-US" sz="1100" cap="none" dirty="0">
                <a:solidFill>
                  <a:schemeClr val="bg2"/>
                </a:solidFill>
              </a:rPr>
              <a:t>Molasses</a:t>
            </a:r>
          </a:p>
          <a:p>
            <a:pPr marL="0" indent="0">
              <a:lnSpc>
                <a:spcPct val="100000"/>
              </a:lnSpc>
              <a:spcAft>
                <a:spcPts val="0"/>
              </a:spcAft>
              <a:buClr>
                <a:schemeClr val="accent3">
                  <a:lumMod val="75000"/>
                </a:schemeClr>
              </a:buClr>
              <a:buSzPct val="98000"/>
              <a:buNone/>
            </a:pPr>
            <a:r>
              <a:rPr lang="en-US" sz="1100" cap="none" dirty="0">
                <a:solidFill>
                  <a:schemeClr val="bg2"/>
                </a:solidFill>
              </a:rPr>
              <a:t>Malt syrup</a:t>
            </a:r>
          </a:p>
        </p:txBody>
      </p:sp>
      <p:sp>
        <p:nvSpPr>
          <p:cNvPr id="13" name="Text Placeholder 6">
            <a:extLst>
              <a:ext uri="{FF2B5EF4-FFF2-40B4-BE49-F238E27FC236}">
                <a16:creationId xmlns:a16="http://schemas.microsoft.com/office/drawing/2014/main" id="{FB33BFD3-E819-4DEA-9452-BF90F4FBAE19}"/>
              </a:ext>
            </a:extLst>
          </p:cNvPr>
          <p:cNvSpPr txBox="1">
            <a:spLocks/>
          </p:cNvSpPr>
          <p:nvPr/>
        </p:nvSpPr>
        <p:spPr>
          <a:xfrm>
            <a:off x="357386" y="1275186"/>
            <a:ext cx="2007391" cy="550109"/>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3200" b="1" dirty="0">
                <a:solidFill>
                  <a:schemeClr val="bg2"/>
                </a:solidFill>
              </a:rPr>
              <a:t>No Sugar</a:t>
            </a:r>
          </a:p>
        </p:txBody>
      </p:sp>
      <p:cxnSp>
        <p:nvCxnSpPr>
          <p:cNvPr id="6" name="Straight Connector 5">
            <a:extLst>
              <a:ext uri="{FF2B5EF4-FFF2-40B4-BE49-F238E27FC236}">
                <a16:creationId xmlns:a16="http://schemas.microsoft.com/office/drawing/2014/main" id="{C287BA6E-CFA6-4112-A5E0-67A998921587}"/>
              </a:ext>
            </a:extLst>
          </p:cNvPr>
          <p:cNvCxnSpPr>
            <a:cxnSpLocks/>
          </p:cNvCxnSpPr>
          <p:nvPr/>
        </p:nvCxnSpPr>
        <p:spPr>
          <a:xfrm>
            <a:off x="453869" y="1928218"/>
            <a:ext cx="62097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31C717EA-6533-4E81-9A4D-9850959DDE02}"/>
              </a:ext>
            </a:extLst>
          </p:cNvPr>
          <p:cNvSpPr txBox="1">
            <a:spLocks/>
          </p:cNvSpPr>
          <p:nvPr/>
        </p:nvSpPr>
        <p:spPr>
          <a:xfrm>
            <a:off x="8926830" y="966225"/>
            <a:ext cx="1482768" cy="3855133"/>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High fructose corn syrup</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Acesulfame-K</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err="1">
                <a:solidFill>
                  <a:schemeClr val="accent1">
                    <a:lumMod val="40000"/>
                    <a:lumOff val="60000"/>
                  </a:schemeClr>
                </a:solidFill>
                <a:latin typeface="Myriad Pro Cond" panose="020B0506030403020204" pitchFamily="34" charset="0"/>
              </a:rPr>
              <a:t>Arabitol</a:t>
            </a:r>
            <a:r>
              <a:rPr lang="en-US" sz="1100" cap="none" dirty="0">
                <a:solidFill>
                  <a:schemeClr val="accent1">
                    <a:lumMod val="40000"/>
                    <a:lumOff val="60000"/>
                  </a:schemeClr>
                </a:solidFill>
                <a:latin typeface="Myriad Pro Cond" panose="020B0506030403020204" pitchFamily="34" charset="0"/>
              </a:rPr>
              <a:t> dulcitol</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Aspartame</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Dextrose</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Disaccharide</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Erythritol</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Fructose</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Galactose</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Glucose</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Glycerin (glycerol)</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Glycol</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High fructose corn syrup</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HSH</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Iditol</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err="1">
                <a:solidFill>
                  <a:schemeClr val="accent1">
                    <a:lumMod val="40000"/>
                    <a:lumOff val="60000"/>
                  </a:schemeClr>
                </a:solidFill>
                <a:latin typeface="Myriad Pro Cond" panose="020B0506030403020204" pitchFamily="34" charset="0"/>
              </a:rPr>
              <a:t>Isomalt</a:t>
            </a:r>
            <a:endParaRPr lang="en-US" sz="1100" cap="none" dirty="0">
              <a:solidFill>
                <a:schemeClr val="accent1">
                  <a:lumMod val="40000"/>
                  <a:lumOff val="60000"/>
                </a:schemeClr>
              </a:solidFill>
              <a:latin typeface="Myriad Pro Cond" panose="020B0506030403020204" pitchFamily="34" charset="0"/>
            </a:endParaRP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Lactitol</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Lactose</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Maltitol</a:t>
            </a:r>
          </a:p>
        </p:txBody>
      </p:sp>
      <p:pic>
        <p:nvPicPr>
          <p:cNvPr id="10" name="Graphic 9" descr="List">
            <a:hlinkClick r:id="rId3"/>
            <a:extLst>
              <a:ext uri="{FF2B5EF4-FFF2-40B4-BE49-F238E27FC236}">
                <a16:creationId xmlns:a16="http://schemas.microsoft.com/office/drawing/2014/main" id="{725AA749-B2E7-4CE0-9024-288AF03419A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32455" y="5923128"/>
            <a:ext cx="596406" cy="652847"/>
          </a:xfrm>
          <a:prstGeom prst="rect">
            <a:avLst/>
          </a:prstGeom>
        </p:spPr>
      </p:pic>
      <p:sp>
        <p:nvSpPr>
          <p:cNvPr id="21" name="Text Placeholder 4">
            <a:extLst>
              <a:ext uri="{FF2B5EF4-FFF2-40B4-BE49-F238E27FC236}">
                <a16:creationId xmlns:a16="http://schemas.microsoft.com/office/drawing/2014/main" id="{FA85E4DA-49E0-4FC0-9024-EB8164C717FC}"/>
              </a:ext>
            </a:extLst>
          </p:cNvPr>
          <p:cNvSpPr txBox="1">
            <a:spLocks/>
          </p:cNvSpPr>
          <p:nvPr/>
        </p:nvSpPr>
        <p:spPr>
          <a:xfrm>
            <a:off x="10439818" y="966225"/>
            <a:ext cx="1174427" cy="3558408"/>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Maltose</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Mannitol</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Monk fruit extract</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err="1">
                <a:solidFill>
                  <a:schemeClr val="accent1">
                    <a:lumMod val="40000"/>
                    <a:lumOff val="60000"/>
                  </a:schemeClr>
                </a:solidFill>
                <a:latin typeface="Myriad Pro Cond" panose="020B0506030403020204" pitchFamily="34" charset="0"/>
              </a:rPr>
              <a:t>Monosaccaharide</a:t>
            </a:r>
            <a:endParaRPr lang="en-US" sz="1100" cap="none" dirty="0">
              <a:solidFill>
                <a:schemeClr val="accent1">
                  <a:lumMod val="40000"/>
                  <a:lumOff val="60000"/>
                </a:schemeClr>
              </a:solidFill>
              <a:latin typeface="Myriad Pro Cond" panose="020B0506030403020204" pitchFamily="34" charset="0"/>
            </a:endParaRP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err="1">
                <a:solidFill>
                  <a:schemeClr val="accent1">
                    <a:lumMod val="40000"/>
                    <a:lumOff val="60000"/>
                  </a:schemeClr>
                </a:solidFill>
                <a:latin typeface="Myriad Pro Cond" panose="020B0506030403020204" pitchFamily="34" charset="0"/>
              </a:rPr>
              <a:t>Polyglycitol</a:t>
            </a:r>
            <a:endParaRPr lang="en-US" sz="1100" cap="none" dirty="0">
              <a:solidFill>
                <a:schemeClr val="accent1">
                  <a:lumMod val="40000"/>
                  <a:lumOff val="60000"/>
                </a:schemeClr>
              </a:solidFill>
              <a:latin typeface="Myriad Pro Cond" panose="020B0506030403020204" pitchFamily="34" charset="0"/>
            </a:endParaRP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Polysaccharide</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err="1">
                <a:solidFill>
                  <a:schemeClr val="accent1">
                    <a:lumMod val="40000"/>
                    <a:lumOff val="60000"/>
                  </a:schemeClr>
                </a:solidFill>
                <a:latin typeface="Myriad Pro Cond" panose="020B0506030403020204" pitchFamily="34" charset="0"/>
              </a:rPr>
              <a:t>Ribitol</a:t>
            </a:r>
            <a:endParaRPr lang="en-US" sz="1100" cap="none" dirty="0">
              <a:solidFill>
                <a:schemeClr val="accent1">
                  <a:lumMod val="40000"/>
                  <a:lumOff val="60000"/>
                </a:schemeClr>
              </a:solidFill>
              <a:latin typeface="Myriad Pro Cond" panose="020B0506030403020204" pitchFamily="34" charset="0"/>
            </a:endParaRP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Ribose</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Rice malt extract</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Saccharin</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Saccharose</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Sorbitol</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Sucralose</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Sucrose</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Sweet sorghum</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Threitol</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Treacle</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Xylitol</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endParaRPr lang="en-US" sz="1100" cap="none" dirty="0">
              <a:solidFill>
                <a:schemeClr val="accent1">
                  <a:lumMod val="40000"/>
                  <a:lumOff val="60000"/>
                </a:schemeClr>
              </a:solidFill>
              <a:latin typeface="Myriad Pro Cond" panose="020B0506030403020204" pitchFamily="34" charset="0"/>
            </a:endParaRPr>
          </a:p>
        </p:txBody>
      </p:sp>
      <p:sp>
        <p:nvSpPr>
          <p:cNvPr id="22" name="Text Placeholder 6">
            <a:extLst>
              <a:ext uri="{FF2B5EF4-FFF2-40B4-BE49-F238E27FC236}">
                <a16:creationId xmlns:a16="http://schemas.microsoft.com/office/drawing/2014/main" id="{F18526F3-5757-4D65-AE06-27485F52BB02}"/>
              </a:ext>
            </a:extLst>
          </p:cNvPr>
          <p:cNvSpPr txBox="1">
            <a:spLocks/>
          </p:cNvSpPr>
          <p:nvPr/>
        </p:nvSpPr>
        <p:spPr>
          <a:xfrm>
            <a:off x="8934875" y="483909"/>
            <a:ext cx="2359148" cy="550109"/>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2000" b="1" dirty="0">
                <a:solidFill>
                  <a:schemeClr val="accent1">
                    <a:lumMod val="60000"/>
                    <a:lumOff val="40000"/>
                  </a:schemeClr>
                </a:solidFill>
              </a:rPr>
              <a:t>Check the Label for:</a:t>
            </a:r>
          </a:p>
        </p:txBody>
      </p:sp>
      <p:pic>
        <p:nvPicPr>
          <p:cNvPr id="30" name="Picture 29">
            <a:extLst>
              <a:ext uri="{FF2B5EF4-FFF2-40B4-BE49-F238E27FC236}">
                <a16:creationId xmlns:a16="http://schemas.microsoft.com/office/drawing/2014/main" id="{D5290C0A-B045-4751-8D63-0541F3B35856}"/>
              </a:ext>
            </a:extLst>
          </p:cNvPr>
          <p:cNvPicPr>
            <a:picLocks noChangeAspect="1"/>
          </p:cNvPicPr>
          <p:nvPr/>
        </p:nvPicPr>
        <p:blipFill>
          <a:blip r:embed="rId6"/>
          <a:stretch>
            <a:fillRect/>
          </a:stretch>
        </p:blipFill>
        <p:spPr>
          <a:xfrm>
            <a:off x="3851353" y="2832857"/>
            <a:ext cx="3760677" cy="3534769"/>
          </a:xfrm>
          <a:prstGeom prst="rect">
            <a:avLst/>
          </a:prstGeom>
          <a:effectLst>
            <a:outerShdw blurRad="88900" dist="38100" dir="2700000" algn="tl" rotWithShape="0">
              <a:prstClr val="black">
                <a:alpha val="40000"/>
              </a:prstClr>
            </a:outerShdw>
          </a:effectLst>
        </p:spPr>
      </p:pic>
      <p:sp>
        <p:nvSpPr>
          <p:cNvPr id="33" name="Text Placeholder 6">
            <a:extLst>
              <a:ext uri="{FF2B5EF4-FFF2-40B4-BE49-F238E27FC236}">
                <a16:creationId xmlns:a16="http://schemas.microsoft.com/office/drawing/2014/main" id="{CC6D3B7A-CBCA-4CCF-96CA-C602B265D5A8}"/>
              </a:ext>
            </a:extLst>
          </p:cNvPr>
          <p:cNvSpPr txBox="1">
            <a:spLocks/>
          </p:cNvSpPr>
          <p:nvPr/>
        </p:nvSpPr>
        <p:spPr>
          <a:xfrm>
            <a:off x="5176501" y="901920"/>
            <a:ext cx="1261260" cy="1754289"/>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lnSpc>
                <a:spcPct val="100000"/>
              </a:lnSpc>
              <a:spcAft>
                <a:spcPts val="0"/>
              </a:spcAft>
              <a:buClr>
                <a:schemeClr val="accent3">
                  <a:lumMod val="75000"/>
                </a:schemeClr>
              </a:buClr>
              <a:buSzPct val="98000"/>
            </a:pPr>
            <a:r>
              <a:rPr lang="en-US" sz="1100" cap="none" dirty="0">
                <a:solidFill>
                  <a:schemeClr val="bg2"/>
                </a:solidFill>
              </a:rPr>
              <a:t>Stevia</a:t>
            </a:r>
          </a:p>
          <a:p>
            <a:pPr>
              <a:lnSpc>
                <a:spcPct val="100000"/>
              </a:lnSpc>
              <a:spcAft>
                <a:spcPts val="0"/>
              </a:spcAft>
              <a:buClr>
                <a:schemeClr val="accent3">
                  <a:lumMod val="75000"/>
                </a:schemeClr>
              </a:buClr>
              <a:buSzPct val="98000"/>
            </a:pPr>
            <a:r>
              <a:rPr lang="en-US" sz="1100" cap="none" dirty="0">
                <a:solidFill>
                  <a:schemeClr val="bg2"/>
                </a:solidFill>
              </a:rPr>
              <a:t>Splenda</a:t>
            </a:r>
          </a:p>
          <a:p>
            <a:pPr>
              <a:lnSpc>
                <a:spcPct val="100000"/>
              </a:lnSpc>
              <a:spcAft>
                <a:spcPts val="0"/>
              </a:spcAft>
              <a:buClr>
                <a:schemeClr val="accent3">
                  <a:lumMod val="75000"/>
                </a:schemeClr>
              </a:buClr>
              <a:buSzPct val="98000"/>
            </a:pPr>
            <a:r>
              <a:rPr lang="en-US" sz="1100" cap="none" dirty="0">
                <a:solidFill>
                  <a:schemeClr val="bg2"/>
                </a:solidFill>
              </a:rPr>
              <a:t>Equal</a:t>
            </a:r>
          </a:p>
          <a:p>
            <a:pPr>
              <a:lnSpc>
                <a:spcPct val="100000"/>
              </a:lnSpc>
              <a:spcAft>
                <a:spcPts val="0"/>
              </a:spcAft>
              <a:buClr>
                <a:schemeClr val="accent3">
                  <a:lumMod val="75000"/>
                </a:schemeClr>
              </a:buClr>
              <a:buSzPct val="98000"/>
            </a:pPr>
            <a:r>
              <a:rPr lang="en-US" sz="1100" cap="none" dirty="0">
                <a:solidFill>
                  <a:schemeClr val="bg2"/>
                </a:solidFill>
              </a:rPr>
              <a:t>Nutra-Sweet</a:t>
            </a:r>
          </a:p>
          <a:p>
            <a:pPr>
              <a:lnSpc>
                <a:spcPct val="100000"/>
              </a:lnSpc>
              <a:spcAft>
                <a:spcPts val="0"/>
              </a:spcAft>
              <a:buClr>
                <a:schemeClr val="accent3">
                  <a:lumMod val="75000"/>
                </a:schemeClr>
              </a:buClr>
              <a:buSzPct val="98000"/>
            </a:pPr>
            <a:r>
              <a:rPr lang="en-US" sz="1100" cap="none" dirty="0">
                <a:solidFill>
                  <a:schemeClr val="bg2"/>
                </a:solidFill>
              </a:rPr>
              <a:t>Sweet-n-Low</a:t>
            </a:r>
          </a:p>
          <a:p>
            <a:pPr>
              <a:lnSpc>
                <a:spcPct val="100000"/>
              </a:lnSpc>
              <a:spcAft>
                <a:spcPts val="0"/>
              </a:spcAft>
              <a:buClr>
                <a:schemeClr val="accent3">
                  <a:lumMod val="75000"/>
                </a:schemeClr>
              </a:buClr>
              <a:buSzPct val="98000"/>
            </a:pPr>
            <a:r>
              <a:rPr lang="en-US" sz="1100" cap="none" dirty="0" err="1">
                <a:solidFill>
                  <a:schemeClr val="bg2"/>
                </a:solidFill>
              </a:rPr>
              <a:t>Sweetleaf</a:t>
            </a:r>
            <a:endParaRPr lang="en-US" sz="1100" cap="none" dirty="0">
              <a:solidFill>
                <a:schemeClr val="bg2"/>
              </a:solidFill>
            </a:endParaRPr>
          </a:p>
          <a:p>
            <a:pPr>
              <a:lnSpc>
                <a:spcPct val="100000"/>
              </a:lnSpc>
              <a:spcAft>
                <a:spcPts val="0"/>
              </a:spcAft>
              <a:buClr>
                <a:schemeClr val="accent3">
                  <a:lumMod val="75000"/>
                </a:schemeClr>
              </a:buClr>
              <a:buSzPct val="98000"/>
            </a:pPr>
            <a:r>
              <a:rPr lang="en-US" sz="1100" cap="none" dirty="0" err="1">
                <a:solidFill>
                  <a:schemeClr val="bg2"/>
                </a:solidFill>
              </a:rPr>
              <a:t>Truvia</a:t>
            </a:r>
            <a:endParaRPr lang="en-US" sz="1100" cap="none" dirty="0">
              <a:solidFill>
                <a:schemeClr val="bg2"/>
              </a:solidFill>
            </a:endParaRPr>
          </a:p>
        </p:txBody>
      </p:sp>
      <p:sp>
        <p:nvSpPr>
          <p:cNvPr id="34" name="Text Placeholder 6">
            <a:extLst>
              <a:ext uri="{FF2B5EF4-FFF2-40B4-BE49-F238E27FC236}">
                <a16:creationId xmlns:a16="http://schemas.microsoft.com/office/drawing/2014/main" id="{FD99E75C-8B7D-4160-888C-9B04343AD2CC}"/>
              </a:ext>
            </a:extLst>
          </p:cNvPr>
          <p:cNvSpPr txBox="1">
            <a:spLocks/>
          </p:cNvSpPr>
          <p:nvPr/>
        </p:nvSpPr>
        <p:spPr>
          <a:xfrm>
            <a:off x="6673484" y="901920"/>
            <a:ext cx="1433971" cy="1754289"/>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spcAft>
                <a:spcPts val="0"/>
              </a:spcAft>
            </a:pPr>
            <a:r>
              <a:rPr lang="en-US" sz="1100" cap="none" dirty="0">
                <a:solidFill>
                  <a:schemeClr val="bg2"/>
                </a:solidFill>
              </a:rPr>
              <a:t>Agave nectar</a:t>
            </a:r>
          </a:p>
          <a:p>
            <a:pPr>
              <a:lnSpc>
                <a:spcPct val="100000"/>
              </a:lnSpc>
              <a:spcAft>
                <a:spcPts val="0"/>
              </a:spcAft>
              <a:buClr>
                <a:schemeClr val="accent3">
                  <a:lumMod val="75000"/>
                </a:schemeClr>
              </a:buClr>
              <a:buSzPct val="98000"/>
            </a:pPr>
            <a:r>
              <a:rPr lang="en-US" sz="1100" cap="none" dirty="0">
                <a:solidFill>
                  <a:schemeClr val="bg2"/>
                </a:solidFill>
              </a:rPr>
              <a:t>Coconut nectar</a:t>
            </a:r>
          </a:p>
          <a:p>
            <a:pPr>
              <a:lnSpc>
                <a:spcPct val="100000"/>
              </a:lnSpc>
              <a:spcAft>
                <a:spcPts val="0"/>
              </a:spcAft>
              <a:buClr>
                <a:schemeClr val="accent3">
                  <a:lumMod val="75000"/>
                </a:schemeClr>
              </a:buClr>
              <a:buSzPct val="98000"/>
            </a:pPr>
            <a:r>
              <a:rPr lang="en-US" sz="1100" cap="none" dirty="0">
                <a:solidFill>
                  <a:schemeClr val="bg2"/>
                </a:solidFill>
              </a:rPr>
              <a:t>Coconut sugar</a:t>
            </a:r>
          </a:p>
          <a:p>
            <a:pPr>
              <a:lnSpc>
                <a:spcPct val="100000"/>
              </a:lnSpc>
              <a:spcAft>
                <a:spcPts val="0"/>
              </a:spcAft>
              <a:buClr>
                <a:schemeClr val="accent3">
                  <a:lumMod val="75000"/>
                </a:schemeClr>
              </a:buClr>
              <a:buSzPct val="98000"/>
            </a:pPr>
            <a:r>
              <a:rPr lang="en-US" sz="1100" cap="none" dirty="0">
                <a:solidFill>
                  <a:schemeClr val="bg2"/>
                </a:solidFill>
              </a:rPr>
              <a:t>Date sugar</a:t>
            </a:r>
          </a:p>
          <a:p>
            <a:pPr>
              <a:lnSpc>
                <a:spcPct val="100000"/>
              </a:lnSpc>
              <a:spcAft>
                <a:spcPts val="0"/>
              </a:spcAft>
              <a:buClr>
                <a:schemeClr val="accent3">
                  <a:lumMod val="75000"/>
                </a:schemeClr>
              </a:buClr>
              <a:buSzPct val="98000"/>
            </a:pPr>
            <a:r>
              <a:rPr lang="en-US" sz="1100" cap="none" dirty="0">
                <a:solidFill>
                  <a:schemeClr val="bg2"/>
                </a:solidFill>
              </a:rPr>
              <a:t>Cane juice</a:t>
            </a:r>
          </a:p>
          <a:p>
            <a:pPr>
              <a:lnSpc>
                <a:spcPct val="100000"/>
              </a:lnSpc>
              <a:spcAft>
                <a:spcPts val="0"/>
              </a:spcAft>
              <a:buClr>
                <a:schemeClr val="accent3">
                  <a:lumMod val="75000"/>
                </a:schemeClr>
              </a:buClr>
              <a:buSzPct val="98000"/>
            </a:pPr>
            <a:r>
              <a:rPr lang="en-US" sz="1100" cap="none" dirty="0">
                <a:solidFill>
                  <a:schemeClr val="bg2"/>
                </a:solidFill>
              </a:rPr>
              <a:t>Refiner’s syrup</a:t>
            </a:r>
          </a:p>
          <a:p>
            <a:pPr>
              <a:lnSpc>
                <a:spcPct val="100000"/>
              </a:lnSpc>
              <a:spcAft>
                <a:spcPts val="0"/>
              </a:spcAft>
              <a:buClr>
                <a:schemeClr val="accent3">
                  <a:lumMod val="75000"/>
                </a:schemeClr>
              </a:buClr>
              <a:buSzPct val="98000"/>
            </a:pPr>
            <a:r>
              <a:rPr lang="en-US" sz="1100" cap="none" dirty="0">
                <a:solidFill>
                  <a:schemeClr val="bg2"/>
                </a:solidFill>
              </a:rPr>
              <a:t>Rice syrup</a:t>
            </a:r>
          </a:p>
          <a:p>
            <a:pPr>
              <a:lnSpc>
                <a:spcPct val="100000"/>
              </a:lnSpc>
              <a:spcAft>
                <a:spcPts val="0"/>
              </a:spcAft>
              <a:buClr>
                <a:schemeClr val="accent3">
                  <a:lumMod val="75000"/>
                </a:schemeClr>
              </a:buClr>
              <a:buSzPct val="98000"/>
            </a:pPr>
            <a:r>
              <a:rPr lang="en-US" sz="1100" cap="none" dirty="0">
                <a:solidFill>
                  <a:schemeClr val="bg2"/>
                </a:solidFill>
              </a:rPr>
              <a:t>Date syrup</a:t>
            </a:r>
          </a:p>
          <a:p>
            <a:pPr marL="285750" indent="-285750">
              <a:lnSpc>
                <a:spcPct val="100000"/>
              </a:lnSpc>
              <a:spcAft>
                <a:spcPts val="0"/>
              </a:spcAft>
              <a:buFont typeface="Arial" panose="020B0604020202020204" pitchFamily="34" charset="0"/>
              <a:buChar char="•"/>
            </a:pPr>
            <a:endParaRPr lang="en-US" sz="1100" cap="none" dirty="0">
              <a:solidFill>
                <a:schemeClr val="accent1">
                  <a:lumMod val="60000"/>
                  <a:lumOff val="40000"/>
                </a:schemeClr>
              </a:solidFill>
            </a:endParaRPr>
          </a:p>
          <a:p>
            <a:pPr marL="285750" indent="-285750">
              <a:lnSpc>
                <a:spcPct val="100000"/>
              </a:lnSpc>
              <a:spcAft>
                <a:spcPts val="0"/>
              </a:spcAft>
              <a:buFont typeface="Arial" panose="020B0604020202020204" pitchFamily="34" charset="0"/>
              <a:buChar char="•"/>
            </a:pPr>
            <a:endParaRPr lang="en-US" sz="1100" cap="none" dirty="0">
              <a:solidFill>
                <a:schemeClr val="accent1">
                  <a:lumMod val="60000"/>
                  <a:lumOff val="40000"/>
                </a:schemeClr>
              </a:solidFill>
            </a:endParaRPr>
          </a:p>
          <a:p>
            <a:endParaRPr lang="en-US" dirty="0">
              <a:solidFill>
                <a:schemeClr val="accent1">
                  <a:lumMod val="60000"/>
                  <a:lumOff val="40000"/>
                </a:schemeClr>
              </a:solidFill>
            </a:endParaRPr>
          </a:p>
        </p:txBody>
      </p:sp>
      <p:sp>
        <p:nvSpPr>
          <p:cNvPr id="35" name="Text Placeholder 6">
            <a:extLst>
              <a:ext uri="{FF2B5EF4-FFF2-40B4-BE49-F238E27FC236}">
                <a16:creationId xmlns:a16="http://schemas.microsoft.com/office/drawing/2014/main" id="{BA0FAF28-BD5B-4CA4-9A75-29BE4685DC4B}"/>
              </a:ext>
            </a:extLst>
          </p:cNvPr>
          <p:cNvSpPr txBox="1">
            <a:spLocks/>
          </p:cNvSpPr>
          <p:nvPr/>
        </p:nvSpPr>
        <p:spPr>
          <a:xfrm>
            <a:off x="2901481" y="282020"/>
            <a:ext cx="3676367" cy="403780"/>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spcAft>
                <a:spcPts val="0"/>
              </a:spcAft>
            </a:pPr>
            <a:r>
              <a:rPr lang="en-US" b="1" dirty="0">
                <a:solidFill>
                  <a:schemeClr val="accent3"/>
                </a:solidFill>
              </a:rPr>
              <a:t>Including </a:t>
            </a:r>
            <a:r>
              <a:rPr lang="en-US" b="1" i="1" dirty="0">
                <a:solidFill>
                  <a:schemeClr val="accent3"/>
                </a:solidFill>
              </a:rPr>
              <a:t>(but not limited to):</a:t>
            </a:r>
          </a:p>
        </p:txBody>
      </p:sp>
      <p:sp>
        <p:nvSpPr>
          <p:cNvPr id="36" name="Rectangle 35">
            <a:extLst>
              <a:ext uri="{FF2B5EF4-FFF2-40B4-BE49-F238E27FC236}">
                <a16:creationId xmlns:a16="http://schemas.microsoft.com/office/drawing/2014/main" id="{3202F43E-0B93-483D-88AA-B285D8FCB490}"/>
              </a:ext>
            </a:extLst>
          </p:cNvPr>
          <p:cNvSpPr/>
          <p:nvPr/>
        </p:nvSpPr>
        <p:spPr>
          <a:xfrm>
            <a:off x="8749548" y="5280787"/>
            <a:ext cx="3023352" cy="12951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6">
            <a:extLst>
              <a:ext uri="{FF2B5EF4-FFF2-40B4-BE49-F238E27FC236}">
                <a16:creationId xmlns:a16="http://schemas.microsoft.com/office/drawing/2014/main" id="{462C3E57-D6D2-45CE-BEB8-B9EDF26B37AB}"/>
              </a:ext>
            </a:extLst>
          </p:cNvPr>
          <p:cNvSpPr txBox="1">
            <a:spLocks/>
          </p:cNvSpPr>
          <p:nvPr/>
        </p:nvSpPr>
        <p:spPr>
          <a:xfrm>
            <a:off x="8929057" y="5403203"/>
            <a:ext cx="2214663" cy="474564"/>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spcAft>
                <a:spcPts val="0"/>
              </a:spcAft>
            </a:pPr>
            <a:r>
              <a:rPr lang="en-US" b="1" dirty="0">
                <a:solidFill>
                  <a:schemeClr val="bg2"/>
                </a:solidFill>
              </a:rPr>
              <a:t>Exceptions:</a:t>
            </a:r>
            <a:endParaRPr lang="en-US" b="1" i="1" dirty="0">
              <a:solidFill>
                <a:schemeClr val="bg2"/>
              </a:solidFill>
            </a:endParaRPr>
          </a:p>
        </p:txBody>
      </p:sp>
      <p:grpSp>
        <p:nvGrpSpPr>
          <p:cNvPr id="39" name="Group 38">
            <a:extLst>
              <a:ext uri="{FF2B5EF4-FFF2-40B4-BE49-F238E27FC236}">
                <a16:creationId xmlns:a16="http://schemas.microsoft.com/office/drawing/2014/main" id="{1DEA5EFF-D995-4EB3-B850-F41FD700D20A}"/>
              </a:ext>
            </a:extLst>
          </p:cNvPr>
          <p:cNvGrpSpPr/>
          <p:nvPr/>
        </p:nvGrpSpPr>
        <p:grpSpPr>
          <a:xfrm>
            <a:off x="3070800" y="483909"/>
            <a:ext cx="5145151" cy="6092069"/>
            <a:chOff x="554506" y="386842"/>
            <a:chExt cx="2772139" cy="2516434"/>
          </a:xfrm>
        </p:grpSpPr>
        <p:cxnSp>
          <p:nvCxnSpPr>
            <p:cNvPr id="40" name="Straight Connector 39">
              <a:extLst>
                <a:ext uri="{FF2B5EF4-FFF2-40B4-BE49-F238E27FC236}">
                  <a16:creationId xmlns:a16="http://schemas.microsoft.com/office/drawing/2014/main" id="{4793AB53-C250-498B-BDC6-71A1DD7A95F4}"/>
                </a:ext>
              </a:extLst>
            </p:cNvPr>
            <p:cNvCxnSpPr>
              <a:cxnSpLocks/>
            </p:cNvCxnSpPr>
            <p:nvPr/>
          </p:nvCxnSpPr>
          <p:spPr>
            <a:xfrm>
              <a:off x="3326645" y="386842"/>
              <a:ext cx="0" cy="2496312"/>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84ED413-2F37-47F9-B698-6EA3F811B8ED}"/>
                </a:ext>
              </a:extLst>
            </p:cNvPr>
            <p:cNvCxnSpPr>
              <a:cxnSpLocks/>
            </p:cNvCxnSpPr>
            <p:nvPr/>
          </p:nvCxnSpPr>
          <p:spPr>
            <a:xfrm flipH="1">
              <a:off x="556131" y="2903276"/>
              <a:ext cx="2770108" cy="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680B76A-70D8-4ACD-86BB-A070DBA94C32}"/>
                </a:ext>
              </a:extLst>
            </p:cNvPr>
            <p:cNvCxnSpPr>
              <a:cxnSpLocks/>
            </p:cNvCxnSpPr>
            <p:nvPr/>
          </p:nvCxnSpPr>
          <p:spPr>
            <a:xfrm>
              <a:off x="554506" y="556715"/>
              <a:ext cx="0" cy="234656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CF0E63-ECC9-43F3-A518-BFA120EE1C48}"/>
                </a:ext>
              </a:extLst>
            </p:cNvPr>
            <p:cNvCxnSpPr>
              <a:cxnSpLocks/>
            </p:cNvCxnSpPr>
            <p:nvPr/>
          </p:nvCxnSpPr>
          <p:spPr>
            <a:xfrm flipH="1">
              <a:off x="2368580" y="386842"/>
              <a:ext cx="955973" cy="0"/>
            </a:xfrm>
            <a:prstGeom prst="line">
              <a:avLst/>
            </a:prstGeom>
            <a:ln w="57150" cap="sq"/>
          </p:spPr>
          <p:style>
            <a:lnRef idx="1">
              <a:schemeClr val="accent1"/>
            </a:lnRef>
            <a:fillRef idx="0">
              <a:schemeClr val="accent1"/>
            </a:fillRef>
            <a:effectRef idx="0">
              <a:schemeClr val="accent1"/>
            </a:effectRef>
            <a:fontRef idx="minor">
              <a:schemeClr val="tx1"/>
            </a:fontRef>
          </p:style>
        </p:cxnSp>
      </p:grpSp>
      <p:pic>
        <p:nvPicPr>
          <p:cNvPr id="46" name="Graphic 45" descr="Magnifying glass">
            <a:hlinkClick r:id="rId7"/>
            <a:extLst>
              <a:ext uri="{FF2B5EF4-FFF2-40B4-BE49-F238E27FC236}">
                <a16:creationId xmlns:a16="http://schemas.microsoft.com/office/drawing/2014/main" id="{9AB68A39-2BAE-45C1-9FD0-F1606547E3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2546" y="3154680"/>
            <a:ext cx="548640" cy="548640"/>
          </a:xfrm>
          <a:prstGeom prst="rect">
            <a:avLst/>
          </a:prstGeom>
        </p:spPr>
      </p:pic>
      <p:sp>
        <p:nvSpPr>
          <p:cNvPr id="47" name="Title 1">
            <a:extLst>
              <a:ext uri="{FF2B5EF4-FFF2-40B4-BE49-F238E27FC236}">
                <a16:creationId xmlns:a16="http://schemas.microsoft.com/office/drawing/2014/main" id="{465C1A8B-04CA-44D0-9A70-B5CA99A93C4F}"/>
              </a:ext>
            </a:extLst>
          </p:cNvPr>
          <p:cNvSpPr txBox="1">
            <a:spLocks/>
          </p:cNvSpPr>
          <p:nvPr/>
        </p:nvSpPr>
        <p:spPr>
          <a:xfrm>
            <a:off x="703127" y="2966616"/>
            <a:ext cx="1763419" cy="924768"/>
          </a:xfrm>
          <a:prstGeom prst="rect">
            <a:avLst/>
          </a:prstGeom>
        </p:spPr>
        <p:txBody>
          <a:bodyPr vert="horz" lIns="91440" tIns="45720" rIns="91440" bIns="45720" rtlCol="0" anchor="ctr">
            <a:normAutofit fontScale="62500" lnSpcReduction="20000"/>
          </a:bodyPr>
          <a:lstStyle>
            <a:lvl1pPr algn="l" defTabSz="457200" rtl="0" eaLnBrk="1" latinLnBrk="0" hangingPunct="1">
              <a:lnSpc>
                <a:spcPct val="100000"/>
              </a:lnSpc>
              <a:spcBef>
                <a:spcPct val="0"/>
              </a:spcBef>
              <a:buNone/>
              <a:defRPr sz="3600" b="0" kern="1200" cap="all">
                <a:solidFill>
                  <a:schemeClr val="accent1"/>
                </a:solidFill>
                <a:latin typeface="Myriad Pro Black SemiCond" panose="020B0903030403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2500"/>
              </a:lnSpc>
            </a:pPr>
            <a:r>
              <a:rPr lang="en-US" sz="2800" dirty="0">
                <a:solidFill>
                  <a:schemeClr val="accent5">
                    <a:lumMod val="75000"/>
                  </a:schemeClr>
                </a:solidFill>
              </a:rPr>
              <a:t>Practice your Label Reading</a:t>
            </a:r>
          </a:p>
        </p:txBody>
      </p:sp>
      <p:sp>
        <p:nvSpPr>
          <p:cNvPr id="49" name="Text Placeholder 6">
            <a:extLst>
              <a:ext uri="{FF2B5EF4-FFF2-40B4-BE49-F238E27FC236}">
                <a16:creationId xmlns:a16="http://schemas.microsoft.com/office/drawing/2014/main" id="{1024161D-C4BE-4619-863A-A1902A7B6EA7}"/>
              </a:ext>
            </a:extLst>
          </p:cNvPr>
          <p:cNvSpPr txBox="1">
            <a:spLocks/>
          </p:cNvSpPr>
          <p:nvPr/>
        </p:nvSpPr>
        <p:spPr>
          <a:xfrm>
            <a:off x="9029700" y="5880169"/>
            <a:ext cx="2338593" cy="652690"/>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rgbClr val="FFFFFF"/>
                </a:solidFill>
                <a:latin typeface="Myriad Pro SemiCond" panose="020B0503030403020204" pitchFamily="34" charset="0"/>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rgbClr val="FFFFFF"/>
                </a:solidFill>
                <a:latin typeface="Myriad Pro SemiCond" panose="020B0503030403020204" pitchFamily="34" charset="0"/>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rgbClr val="FFFFFF"/>
                </a:solidFill>
                <a:latin typeface="Myriad Pro SemiCond" panose="020B0503030403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rgbClr val="FFFFFF"/>
                </a:solidFill>
                <a:latin typeface="Myriad Pro SemiCond" panose="020B0503030403020204" pitchFamily="34" charset="0"/>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rgbClr val="FFFFFF"/>
                </a:solidFill>
                <a:latin typeface="Myriad Pro SemiCond" panose="020B0503030403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31775" indent="-231775">
              <a:lnSpc>
                <a:spcPct val="100000"/>
              </a:lnSpc>
              <a:spcAft>
                <a:spcPts val="0"/>
              </a:spcAft>
              <a:buClr>
                <a:schemeClr val="accent3"/>
              </a:buClr>
              <a:buSzPct val="120000"/>
              <a:buFont typeface="Wingdings" panose="05000000000000000000" pitchFamily="2" charset="2"/>
              <a:buChar char="ü"/>
            </a:pPr>
            <a:r>
              <a:rPr lang="en-US" sz="1200" dirty="0">
                <a:solidFill>
                  <a:schemeClr val="bg2"/>
                </a:solidFill>
              </a:rPr>
              <a:t>Fruit juice as sweetener</a:t>
            </a:r>
          </a:p>
        </p:txBody>
      </p:sp>
    </p:spTree>
    <p:extLst>
      <p:ext uri="{BB962C8B-B14F-4D97-AF65-F5344CB8AC3E}">
        <p14:creationId xmlns:p14="http://schemas.microsoft.com/office/powerpoint/2010/main" val="640351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0-#ppt_w/2"/>
                                          </p:val>
                                        </p:tav>
                                        <p:tav tm="100000">
                                          <p:val>
                                            <p:strVal val="#ppt_x"/>
                                          </p:val>
                                        </p:tav>
                                      </p:tavLst>
                                    </p:anim>
                                    <p:anim calcmode="lin" valueType="num">
                                      <p:cBhvr additive="base">
                                        <p:cTn id="12" dur="50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ppt_x"/>
                                          </p:val>
                                        </p:tav>
                                        <p:tav tm="100000">
                                          <p:val>
                                            <p:strVal val="#ppt_x"/>
                                          </p:val>
                                        </p:tav>
                                      </p:tavLst>
                                    </p:anim>
                                    <p:anim calcmode="lin" valueType="num">
                                      <p:cBhvr additive="base">
                                        <p:cTn id="38" dur="500" fill="hold"/>
                                        <p:tgtEl>
                                          <p:spTgt spid="4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1" grpId="0"/>
      <p:bldP spid="22" grpId="0"/>
      <p:bldP spid="36" grpId="0" animBg="1"/>
      <p:bldP spid="38" grpId="0"/>
      <p:bldP spid="47"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7176361-8DC7-4831-BCDF-C35A27462E8D}"/>
              </a:ext>
            </a:extLst>
          </p:cNvPr>
          <p:cNvSpPr/>
          <p:nvPr/>
        </p:nvSpPr>
        <p:spPr>
          <a:xfrm>
            <a:off x="1130" y="694901"/>
            <a:ext cx="8434316" cy="2034163"/>
          </a:xfrm>
          <a:prstGeom prst="rect">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F4F780-B6CD-470B-8570-D71E7F97FB3D}"/>
              </a:ext>
            </a:extLst>
          </p:cNvPr>
          <p:cNvSpPr/>
          <p:nvPr/>
        </p:nvSpPr>
        <p:spPr>
          <a:xfrm>
            <a:off x="8737073" y="278311"/>
            <a:ext cx="3023352" cy="422544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BAE687-FD74-47CC-8981-F4C47A383BEE}"/>
              </a:ext>
            </a:extLst>
          </p:cNvPr>
          <p:cNvSpPr>
            <a:spLocks noGrp="1"/>
          </p:cNvSpPr>
          <p:nvPr>
            <p:ph type="title"/>
          </p:nvPr>
        </p:nvSpPr>
        <p:spPr>
          <a:xfrm>
            <a:off x="719918" y="5828868"/>
            <a:ext cx="1763419" cy="924768"/>
          </a:xfrm>
        </p:spPr>
        <p:txBody>
          <a:bodyPr>
            <a:normAutofit/>
          </a:bodyPr>
          <a:lstStyle/>
          <a:p>
            <a:pPr>
              <a:lnSpc>
                <a:spcPts val="2500"/>
              </a:lnSpc>
            </a:pPr>
            <a:r>
              <a:rPr lang="en-US" sz="2800" dirty="0">
                <a:solidFill>
                  <a:schemeClr val="accent1">
                    <a:lumMod val="75000"/>
                  </a:schemeClr>
                </a:solidFill>
              </a:rPr>
              <a:t>Program Rules</a:t>
            </a:r>
          </a:p>
        </p:txBody>
      </p:sp>
      <p:sp>
        <p:nvSpPr>
          <p:cNvPr id="13" name="Text Placeholder 6">
            <a:extLst>
              <a:ext uri="{FF2B5EF4-FFF2-40B4-BE49-F238E27FC236}">
                <a16:creationId xmlns:a16="http://schemas.microsoft.com/office/drawing/2014/main" id="{FB33BFD3-E819-4DEA-9452-BF90F4FBAE19}"/>
              </a:ext>
            </a:extLst>
          </p:cNvPr>
          <p:cNvSpPr txBox="1">
            <a:spLocks/>
          </p:cNvSpPr>
          <p:nvPr/>
        </p:nvSpPr>
        <p:spPr>
          <a:xfrm>
            <a:off x="357386" y="1275186"/>
            <a:ext cx="2007391" cy="550109"/>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3200" b="1" dirty="0">
                <a:solidFill>
                  <a:schemeClr val="bg2"/>
                </a:solidFill>
              </a:rPr>
              <a:t>No Grains</a:t>
            </a:r>
          </a:p>
        </p:txBody>
      </p:sp>
      <p:cxnSp>
        <p:nvCxnSpPr>
          <p:cNvPr id="6" name="Straight Connector 5">
            <a:extLst>
              <a:ext uri="{FF2B5EF4-FFF2-40B4-BE49-F238E27FC236}">
                <a16:creationId xmlns:a16="http://schemas.microsoft.com/office/drawing/2014/main" id="{C287BA6E-CFA6-4112-A5E0-67A998921587}"/>
              </a:ext>
            </a:extLst>
          </p:cNvPr>
          <p:cNvCxnSpPr>
            <a:cxnSpLocks/>
          </p:cNvCxnSpPr>
          <p:nvPr/>
        </p:nvCxnSpPr>
        <p:spPr>
          <a:xfrm>
            <a:off x="453869" y="1928218"/>
            <a:ext cx="62097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6">
            <a:extLst>
              <a:ext uri="{FF2B5EF4-FFF2-40B4-BE49-F238E27FC236}">
                <a16:creationId xmlns:a16="http://schemas.microsoft.com/office/drawing/2014/main" id="{F18526F3-5757-4D65-AE06-27485F52BB02}"/>
              </a:ext>
            </a:extLst>
          </p:cNvPr>
          <p:cNvSpPr txBox="1">
            <a:spLocks/>
          </p:cNvSpPr>
          <p:nvPr/>
        </p:nvSpPr>
        <p:spPr>
          <a:xfrm>
            <a:off x="8943424" y="410745"/>
            <a:ext cx="2359148" cy="550109"/>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2000" b="1" dirty="0">
                <a:solidFill>
                  <a:schemeClr val="accent1">
                    <a:lumMod val="60000"/>
                    <a:lumOff val="40000"/>
                  </a:schemeClr>
                </a:solidFill>
              </a:rPr>
              <a:t>Check the Label for:</a:t>
            </a:r>
          </a:p>
        </p:txBody>
      </p:sp>
      <p:sp>
        <p:nvSpPr>
          <p:cNvPr id="35" name="Text Placeholder 6">
            <a:extLst>
              <a:ext uri="{FF2B5EF4-FFF2-40B4-BE49-F238E27FC236}">
                <a16:creationId xmlns:a16="http://schemas.microsoft.com/office/drawing/2014/main" id="{BA0FAF28-BD5B-4CA4-9A75-29BE4685DC4B}"/>
              </a:ext>
            </a:extLst>
          </p:cNvPr>
          <p:cNvSpPr txBox="1">
            <a:spLocks/>
          </p:cNvSpPr>
          <p:nvPr/>
        </p:nvSpPr>
        <p:spPr>
          <a:xfrm>
            <a:off x="2901481" y="282020"/>
            <a:ext cx="3676367" cy="403780"/>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spcAft>
                <a:spcPts val="0"/>
              </a:spcAft>
            </a:pPr>
            <a:r>
              <a:rPr lang="en-US" b="1" dirty="0">
                <a:solidFill>
                  <a:schemeClr val="accent3"/>
                </a:solidFill>
              </a:rPr>
              <a:t>Including </a:t>
            </a:r>
            <a:r>
              <a:rPr lang="en-US" b="1" i="1" dirty="0">
                <a:solidFill>
                  <a:schemeClr val="accent3"/>
                </a:solidFill>
              </a:rPr>
              <a:t>(but not limited to):</a:t>
            </a:r>
          </a:p>
        </p:txBody>
      </p:sp>
      <p:sp>
        <p:nvSpPr>
          <p:cNvPr id="36" name="Rectangle 35">
            <a:extLst>
              <a:ext uri="{FF2B5EF4-FFF2-40B4-BE49-F238E27FC236}">
                <a16:creationId xmlns:a16="http://schemas.microsoft.com/office/drawing/2014/main" id="{3202F43E-0B93-483D-88AA-B285D8FCB490}"/>
              </a:ext>
            </a:extLst>
          </p:cNvPr>
          <p:cNvSpPr/>
          <p:nvPr/>
        </p:nvSpPr>
        <p:spPr>
          <a:xfrm>
            <a:off x="8749548" y="4810837"/>
            <a:ext cx="3023352" cy="1765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6">
            <a:extLst>
              <a:ext uri="{FF2B5EF4-FFF2-40B4-BE49-F238E27FC236}">
                <a16:creationId xmlns:a16="http://schemas.microsoft.com/office/drawing/2014/main" id="{462C3E57-D6D2-45CE-BEB8-B9EDF26B37AB}"/>
              </a:ext>
            </a:extLst>
          </p:cNvPr>
          <p:cNvSpPr txBox="1">
            <a:spLocks/>
          </p:cNvSpPr>
          <p:nvPr/>
        </p:nvSpPr>
        <p:spPr>
          <a:xfrm>
            <a:off x="8921913" y="4959645"/>
            <a:ext cx="2214663" cy="474564"/>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spcAft>
                <a:spcPts val="0"/>
              </a:spcAft>
            </a:pPr>
            <a:r>
              <a:rPr lang="en-US" b="1" dirty="0">
                <a:solidFill>
                  <a:schemeClr val="bg2"/>
                </a:solidFill>
              </a:rPr>
              <a:t>Exceptions:</a:t>
            </a:r>
            <a:endParaRPr lang="en-US" b="1" i="1" dirty="0">
              <a:solidFill>
                <a:schemeClr val="bg2"/>
              </a:solidFill>
            </a:endParaRPr>
          </a:p>
        </p:txBody>
      </p:sp>
      <p:grpSp>
        <p:nvGrpSpPr>
          <p:cNvPr id="39" name="Group 38">
            <a:extLst>
              <a:ext uri="{FF2B5EF4-FFF2-40B4-BE49-F238E27FC236}">
                <a16:creationId xmlns:a16="http://schemas.microsoft.com/office/drawing/2014/main" id="{1DEA5EFF-D995-4EB3-B850-F41FD700D20A}"/>
              </a:ext>
            </a:extLst>
          </p:cNvPr>
          <p:cNvGrpSpPr/>
          <p:nvPr/>
        </p:nvGrpSpPr>
        <p:grpSpPr>
          <a:xfrm>
            <a:off x="3070800" y="483909"/>
            <a:ext cx="5145151" cy="6092069"/>
            <a:chOff x="554506" y="386842"/>
            <a:chExt cx="2772139" cy="2516434"/>
          </a:xfrm>
        </p:grpSpPr>
        <p:cxnSp>
          <p:nvCxnSpPr>
            <p:cNvPr id="40" name="Straight Connector 39">
              <a:extLst>
                <a:ext uri="{FF2B5EF4-FFF2-40B4-BE49-F238E27FC236}">
                  <a16:creationId xmlns:a16="http://schemas.microsoft.com/office/drawing/2014/main" id="{4793AB53-C250-498B-BDC6-71A1DD7A95F4}"/>
                </a:ext>
              </a:extLst>
            </p:cNvPr>
            <p:cNvCxnSpPr>
              <a:cxnSpLocks/>
            </p:cNvCxnSpPr>
            <p:nvPr/>
          </p:nvCxnSpPr>
          <p:spPr>
            <a:xfrm>
              <a:off x="3326645" y="386842"/>
              <a:ext cx="0" cy="2496312"/>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84ED413-2F37-47F9-B698-6EA3F811B8ED}"/>
                </a:ext>
              </a:extLst>
            </p:cNvPr>
            <p:cNvCxnSpPr>
              <a:cxnSpLocks/>
            </p:cNvCxnSpPr>
            <p:nvPr/>
          </p:nvCxnSpPr>
          <p:spPr>
            <a:xfrm flipH="1">
              <a:off x="556131" y="2903276"/>
              <a:ext cx="2770108" cy="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680B76A-70D8-4ACD-86BB-A070DBA94C32}"/>
                </a:ext>
              </a:extLst>
            </p:cNvPr>
            <p:cNvCxnSpPr>
              <a:cxnSpLocks/>
            </p:cNvCxnSpPr>
            <p:nvPr/>
          </p:nvCxnSpPr>
          <p:spPr>
            <a:xfrm>
              <a:off x="554506" y="556715"/>
              <a:ext cx="0" cy="234656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CF0E63-ECC9-43F3-A518-BFA120EE1C48}"/>
                </a:ext>
              </a:extLst>
            </p:cNvPr>
            <p:cNvCxnSpPr>
              <a:cxnSpLocks/>
            </p:cNvCxnSpPr>
            <p:nvPr/>
          </p:nvCxnSpPr>
          <p:spPr>
            <a:xfrm flipH="1">
              <a:off x="2370725" y="386842"/>
              <a:ext cx="953828" cy="0"/>
            </a:xfrm>
            <a:prstGeom prst="line">
              <a:avLst/>
            </a:prstGeom>
            <a:ln w="57150" cap="sq"/>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2D33ABE7-1569-47FB-9CDA-357E40DD316F}"/>
              </a:ext>
            </a:extLst>
          </p:cNvPr>
          <p:cNvPicPr>
            <a:picLocks noChangeAspect="1"/>
          </p:cNvPicPr>
          <p:nvPr/>
        </p:nvPicPr>
        <p:blipFill>
          <a:blip r:embed="rId3"/>
          <a:stretch>
            <a:fillRect/>
          </a:stretch>
        </p:blipFill>
        <p:spPr>
          <a:xfrm>
            <a:off x="3562692" y="2808662"/>
            <a:ext cx="4049338" cy="4049338"/>
          </a:xfrm>
          <a:prstGeom prst="rect">
            <a:avLst/>
          </a:prstGeom>
          <a:effectLst>
            <a:outerShdw blurRad="88900" dist="38100" dir="2700000" algn="tl" rotWithShape="0">
              <a:prstClr val="black">
                <a:alpha val="40000"/>
              </a:prstClr>
            </a:outerShdw>
          </a:effectLst>
        </p:spPr>
      </p:pic>
      <p:sp>
        <p:nvSpPr>
          <p:cNvPr id="25" name="TextBox 24">
            <a:extLst>
              <a:ext uri="{FF2B5EF4-FFF2-40B4-BE49-F238E27FC236}">
                <a16:creationId xmlns:a16="http://schemas.microsoft.com/office/drawing/2014/main" id="{D5362E04-754C-42CF-9AF4-62A8AA7C5ADD}"/>
              </a:ext>
            </a:extLst>
          </p:cNvPr>
          <p:cNvSpPr txBox="1"/>
          <p:nvPr/>
        </p:nvSpPr>
        <p:spPr>
          <a:xfrm>
            <a:off x="3218224" y="862401"/>
            <a:ext cx="833165" cy="1683538"/>
          </a:xfrm>
          <a:prstGeom prst="rect">
            <a:avLst/>
          </a:prstGeom>
          <a:noFill/>
        </p:spPr>
        <p:txBody>
          <a:bodyPr wrap="square">
            <a:spAutoFit/>
          </a:bodyPr>
          <a:lstStyle/>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Wheat</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Rye</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Barley</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Oats</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Corn</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Rice</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Millet</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Flour</a:t>
            </a:r>
          </a:p>
        </p:txBody>
      </p:sp>
      <p:sp>
        <p:nvSpPr>
          <p:cNvPr id="26" name="TextBox 25">
            <a:extLst>
              <a:ext uri="{FF2B5EF4-FFF2-40B4-BE49-F238E27FC236}">
                <a16:creationId xmlns:a16="http://schemas.microsoft.com/office/drawing/2014/main" id="{483EA7DF-D40D-4279-833D-B4BD8F16C600}"/>
              </a:ext>
            </a:extLst>
          </p:cNvPr>
          <p:cNvSpPr txBox="1"/>
          <p:nvPr/>
        </p:nvSpPr>
        <p:spPr>
          <a:xfrm>
            <a:off x="5461573" y="862401"/>
            <a:ext cx="921685" cy="1683538"/>
          </a:xfrm>
          <a:prstGeom prst="rect">
            <a:avLst/>
          </a:prstGeom>
          <a:noFill/>
        </p:spPr>
        <p:txBody>
          <a:bodyPr wrap="square">
            <a:spAutoFit/>
          </a:bodyPr>
          <a:lstStyle/>
          <a:p>
            <a:pPr defTabSz="457200">
              <a:spcBef>
                <a:spcPct val="20000"/>
              </a:spcBef>
              <a:buClr>
                <a:schemeClr val="accent1"/>
              </a:buClr>
              <a:buSzPct val="92000"/>
            </a:pPr>
            <a:r>
              <a:rPr lang="en-US" sz="1100" dirty="0">
                <a:solidFill>
                  <a:schemeClr val="bg2"/>
                </a:solidFill>
                <a:latin typeface="Myriad Pro SemiCond" panose="020B0503030403020204" pitchFamily="34" charset="0"/>
              </a:rPr>
              <a:t>Bread</a:t>
            </a:r>
          </a:p>
          <a:p>
            <a:pPr defTabSz="457200">
              <a:spcBef>
                <a:spcPct val="20000"/>
              </a:spcBef>
              <a:buClr>
                <a:schemeClr val="accent1"/>
              </a:buClr>
              <a:buSzPct val="92000"/>
            </a:pPr>
            <a:r>
              <a:rPr lang="en-US" sz="1100" dirty="0">
                <a:solidFill>
                  <a:schemeClr val="bg2"/>
                </a:solidFill>
                <a:latin typeface="Myriad Pro SemiCond" panose="020B0503030403020204" pitchFamily="34" charset="0"/>
              </a:rPr>
              <a:t>Bread crumbs</a:t>
            </a:r>
          </a:p>
          <a:p>
            <a:pPr defTabSz="457200">
              <a:spcBef>
                <a:spcPct val="20000"/>
              </a:spcBef>
              <a:buClr>
                <a:schemeClr val="accent1"/>
              </a:buClr>
              <a:buSzPct val="92000"/>
            </a:pPr>
            <a:r>
              <a:rPr lang="en-US" sz="1100" dirty="0">
                <a:solidFill>
                  <a:schemeClr val="bg2"/>
                </a:solidFill>
                <a:latin typeface="Myriad Pro SemiCond" panose="020B0503030403020204" pitchFamily="34" charset="0"/>
              </a:rPr>
              <a:t>Granola bars</a:t>
            </a:r>
          </a:p>
          <a:p>
            <a:pPr defTabSz="457200">
              <a:spcBef>
                <a:spcPct val="20000"/>
              </a:spcBef>
              <a:buClr>
                <a:schemeClr val="accent1"/>
              </a:buClr>
              <a:buSzPct val="92000"/>
            </a:pPr>
            <a:r>
              <a:rPr lang="en-US" sz="1100" dirty="0">
                <a:solidFill>
                  <a:schemeClr val="bg2"/>
                </a:solidFill>
                <a:latin typeface="Myriad Pro SemiCond" panose="020B0503030403020204" pitchFamily="34" charset="0"/>
              </a:rPr>
              <a:t>Croutons</a:t>
            </a:r>
          </a:p>
          <a:p>
            <a:pPr defTabSz="457200">
              <a:spcBef>
                <a:spcPct val="20000"/>
              </a:spcBef>
              <a:buClr>
                <a:schemeClr val="accent1"/>
              </a:buClr>
              <a:buSzPct val="92000"/>
            </a:pPr>
            <a:r>
              <a:rPr lang="en-US" sz="1100" dirty="0">
                <a:solidFill>
                  <a:schemeClr val="bg2"/>
                </a:solidFill>
                <a:latin typeface="Myriad Pro SemiCond" panose="020B0503030403020204" pitchFamily="34" charset="0"/>
              </a:rPr>
              <a:t>Crescent rolls</a:t>
            </a:r>
          </a:p>
          <a:p>
            <a:pPr defTabSz="457200">
              <a:spcBef>
                <a:spcPct val="20000"/>
              </a:spcBef>
              <a:buClr>
                <a:schemeClr val="accent1"/>
              </a:buClr>
              <a:buSzPct val="92000"/>
            </a:pPr>
            <a:r>
              <a:rPr lang="en-US" sz="1100" dirty="0">
                <a:solidFill>
                  <a:schemeClr val="bg2"/>
                </a:solidFill>
                <a:latin typeface="Myriad Pro SemiCond" panose="020B0503030403020204" pitchFamily="34" charset="0"/>
              </a:rPr>
              <a:t>Crackers</a:t>
            </a:r>
          </a:p>
          <a:p>
            <a:pPr defTabSz="457200">
              <a:spcBef>
                <a:spcPct val="20000"/>
              </a:spcBef>
              <a:buClr>
                <a:schemeClr val="accent1"/>
              </a:buClr>
              <a:buSzPct val="92000"/>
            </a:pPr>
            <a:r>
              <a:rPr lang="en-US" sz="1100" dirty="0">
                <a:solidFill>
                  <a:schemeClr val="bg2"/>
                </a:solidFill>
                <a:latin typeface="Myriad Pro SemiCond" panose="020B0503030403020204" pitchFamily="34" charset="0"/>
              </a:rPr>
              <a:t>Rice noodles</a:t>
            </a:r>
          </a:p>
          <a:p>
            <a:pPr defTabSz="457200">
              <a:spcBef>
                <a:spcPct val="20000"/>
              </a:spcBef>
              <a:buClr>
                <a:schemeClr val="accent1"/>
              </a:buClr>
              <a:buSzPct val="92000"/>
            </a:pPr>
            <a:r>
              <a:rPr lang="en-US" sz="1100" dirty="0">
                <a:solidFill>
                  <a:schemeClr val="bg2"/>
                </a:solidFill>
                <a:latin typeface="Myriad Pro SemiCond" panose="020B0503030403020204" pitchFamily="34" charset="0"/>
              </a:rPr>
              <a:t>Brown rice</a:t>
            </a:r>
          </a:p>
        </p:txBody>
      </p:sp>
      <p:sp>
        <p:nvSpPr>
          <p:cNvPr id="27" name="TextBox 26">
            <a:extLst>
              <a:ext uri="{FF2B5EF4-FFF2-40B4-BE49-F238E27FC236}">
                <a16:creationId xmlns:a16="http://schemas.microsoft.com/office/drawing/2014/main" id="{EDBC7C93-4BF5-407D-A542-B55B894782E2}"/>
              </a:ext>
            </a:extLst>
          </p:cNvPr>
          <p:cNvSpPr txBox="1"/>
          <p:nvPr/>
        </p:nvSpPr>
        <p:spPr>
          <a:xfrm>
            <a:off x="9048992" y="832397"/>
            <a:ext cx="1435702" cy="3511731"/>
          </a:xfrm>
          <a:prstGeom prst="rect">
            <a:avLst/>
          </a:prstGeom>
          <a:noFill/>
        </p:spPr>
        <p:txBody>
          <a:bodyPr wrap="square">
            <a:spAutoFit/>
          </a:bodyPr>
          <a:lstStyle/>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Barley Grass</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Bulgur </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Durum</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Durum flour</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Durum wheat</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Einkorn</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Emmer</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Farina</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Flour </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err="1">
                <a:solidFill>
                  <a:schemeClr val="accent1">
                    <a:lumMod val="40000"/>
                    <a:lumOff val="60000"/>
                  </a:schemeClr>
                </a:solidFill>
                <a:latin typeface="Myriad Pro Cond" panose="020B0506030403020204" pitchFamily="34" charset="0"/>
              </a:rPr>
              <a:t>Farro</a:t>
            </a:r>
            <a:endParaRPr lang="en-US" sz="1100" dirty="0">
              <a:solidFill>
                <a:schemeClr val="accent1">
                  <a:lumMod val="40000"/>
                  <a:lumOff val="60000"/>
                </a:schemeClr>
              </a:solidFill>
              <a:latin typeface="Myriad Pro Cond" panose="020B0506030403020204" pitchFamily="34" charset="0"/>
            </a:endParaRP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Fu</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err="1">
                <a:solidFill>
                  <a:schemeClr val="accent1">
                    <a:lumMod val="40000"/>
                    <a:lumOff val="60000"/>
                  </a:schemeClr>
                </a:solidFill>
                <a:latin typeface="Myriad Pro Cond" panose="020B0506030403020204" pitchFamily="34" charset="0"/>
              </a:rPr>
              <a:t>Kamut</a:t>
            </a:r>
            <a:endParaRPr lang="en-US" sz="1100" dirty="0">
              <a:solidFill>
                <a:schemeClr val="accent1">
                  <a:lumMod val="40000"/>
                  <a:lumOff val="60000"/>
                </a:schemeClr>
              </a:solidFill>
              <a:latin typeface="Myriad Pro Cond" panose="020B0506030403020204" pitchFamily="34" charset="0"/>
            </a:endParaRP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Seitan </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Semolina</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Sorghum</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Starch</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Spelt</a:t>
            </a:r>
          </a:p>
        </p:txBody>
      </p:sp>
      <p:sp>
        <p:nvSpPr>
          <p:cNvPr id="28" name="TextBox 27">
            <a:extLst>
              <a:ext uri="{FF2B5EF4-FFF2-40B4-BE49-F238E27FC236}">
                <a16:creationId xmlns:a16="http://schemas.microsoft.com/office/drawing/2014/main" id="{16A49608-18BA-4721-9610-29472D40BD29}"/>
              </a:ext>
            </a:extLst>
          </p:cNvPr>
          <p:cNvSpPr txBox="1"/>
          <p:nvPr/>
        </p:nvSpPr>
        <p:spPr>
          <a:xfrm>
            <a:off x="4000535" y="862401"/>
            <a:ext cx="1266609" cy="1683538"/>
          </a:xfrm>
          <a:prstGeom prst="rect">
            <a:avLst/>
          </a:prstGeom>
          <a:noFill/>
        </p:spPr>
        <p:txBody>
          <a:bodyPr wrap="square">
            <a:spAutoFit/>
          </a:bodyPr>
          <a:lstStyle/>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Starch</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Quinoa</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Amaranth</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Buckwheat</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Bran</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Corn oil</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Rice oil</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Sprouted grains</a:t>
            </a:r>
          </a:p>
        </p:txBody>
      </p:sp>
      <p:pic>
        <p:nvPicPr>
          <p:cNvPr id="29" name="Graphic 28" descr="List">
            <a:hlinkClick r:id="rId4"/>
            <a:extLst>
              <a:ext uri="{FF2B5EF4-FFF2-40B4-BE49-F238E27FC236}">
                <a16:creationId xmlns:a16="http://schemas.microsoft.com/office/drawing/2014/main" id="{8F37F486-1444-496B-B805-469649814EA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32455" y="5923128"/>
            <a:ext cx="596406" cy="652847"/>
          </a:xfrm>
          <a:prstGeom prst="rect">
            <a:avLst/>
          </a:prstGeom>
        </p:spPr>
      </p:pic>
      <p:sp>
        <p:nvSpPr>
          <p:cNvPr id="31" name="Text Placeholder 6">
            <a:extLst>
              <a:ext uri="{FF2B5EF4-FFF2-40B4-BE49-F238E27FC236}">
                <a16:creationId xmlns:a16="http://schemas.microsoft.com/office/drawing/2014/main" id="{8D7CB950-D2D4-4E6C-9BC3-A07718239960}"/>
              </a:ext>
            </a:extLst>
          </p:cNvPr>
          <p:cNvSpPr txBox="1">
            <a:spLocks/>
          </p:cNvSpPr>
          <p:nvPr/>
        </p:nvSpPr>
        <p:spPr>
          <a:xfrm>
            <a:off x="9008718" y="5322624"/>
            <a:ext cx="2441463" cy="981327"/>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rgbClr val="FFFFFF"/>
                </a:solidFill>
                <a:latin typeface="Myriad Pro SemiCond" panose="020B0503030403020204" pitchFamily="34" charset="0"/>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rgbClr val="FFFFFF"/>
                </a:solidFill>
                <a:latin typeface="Myriad Pro SemiCond" panose="020B0503030403020204" pitchFamily="34" charset="0"/>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rgbClr val="FFFFFF"/>
                </a:solidFill>
                <a:latin typeface="Myriad Pro SemiCond" panose="020B0503030403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rgbClr val="FFFFFF"/>
                </a:solidFill>
                <a:latin typeface="Myriad Pro SemiCond" panose="020B0503030403020204" pitchFamily="34" charset="0"/>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rgbClr val="FFFFFF"/>
                </a:solidFill>
                <a:latin typeface="Myriad Pro SemiCond" panose="020B0503030403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31775" indent="-231775">
              <a:lnSpc>
                <a:spcPct val="100000"/>
              </a:lnSpc>
              <a:spcAft>
                <a:spcPts val="0"/>
              </a:spcAft>
              <a:buClr>
                <a:schemeClr val="accent3"/>
              </a:buClr>
              <a:buSzPct val="120000"/>
              <a:buFont typeface="Wingdings" panose="05000000000000000000" pitchFamily="2" charset="2"/>
              <a:buChar char="ü"/>
            </a:pPr>
            <a:r>
              <a:rPr lang="en-US" sz="1200" dirty="0">
                <a:solidFill>
                  <a:schemeClr val="bg2"/>
                </a:solidFill>
              </a:rPr>
              <a:t>Vinegar</a:t>
            </a:r>
          </a:p>
          <a:p>
            <a:pPr marL="231775" indent="-231775">
              <a:lnSpc>
                <a:spcPct val="100000"/>
              </a:lnSpc>
              <a:spcAft>
                <a:spcPts val="0"/>
              </a:spcAft>
              <a:buClr>
                <a:schemeClr val="accent3"/>
              </a:buClr>
              <a:buSzPct val="120000"/>
              <a:buFont typeface="Wingdings" panose="05000000000000000000" pitchFamily="2" charset="2"/>
              <a:buChar char="ü"/>
            </a:pPr>
            <a:r>
              <a:rPr lang="en-US" sz="1200" dirty="0">
                <a:solidFill>
                  <a:schemeClr val="bg2"/>
                </a:solidFill>
              </a:rPr>
              <a:t>Botanical extracts</a:t>
            </a:r>
          </a:p>
          <a:p>
            <a:pPr marL="231775" indent="-231775">
              <a:lnSpc>
                <a:spcPct val="100000"/>
              </a:lnSpc>
              <a:spcAft>
                <a:spcPts val="0"/>
              </a:spcAft>
              <a:buClr>
                <a:schemeClr val="accent3"/>
              </a:buClr>
              <a:buSzPct val="120000"/>
              <a:buFont typeface="Wingdings" panose="05000000000000000000" pitchFamily="2" charset="2"/>
              <a:buChar char="ü"/>
            </a:pPr>
            <a:r>
              <a:rPr lang="en-US" sz="1200" dirty="0">
                <a:solidFill>
                  <a:schemeClr val="bg2"/>
                </a:solidFill>
              </a:rPr>
              <a:t>(limit) sesame oil</a:t>
            </a:r>
          </a:p>
          <a:p>
            <a:pPr marL="231775" indent="-231775">
              <a:lnSpc>
                <a:spcPct val="100000"/>
              </a:lnSpc>
              <a:spcAft>
                <a:spcPts val="0"/>
              </a:spcAft>
              <a:buClr>
                <a:schemeClr val="accent3"/>
              </a:buClr>
              <a:buSzPct val="120000"/>
              <a:buFont typeface="Wingdings" panose="05000000000000000000" pitchFamily="2" charset="2"/>
              <a:buChar char="ü"/>
            </a:pPr>
            <a:r>
              <a:rPr lang="en-US" sz="1200" dirty="0">
                <a:solidFill>
                  <a:schemeClr val="bg2"/>
                </a:solidFill>
              </a:rPr>
              <a:t>(limit) canola oil</a:t>
            </a:r>
          </a:p>
        </p:txBody>
      </p:sp>
      <p:sp>
        <p:nvSpPr>
          <p:cNvPr id="32" name="TextBox 31">
            <a:extLst>
              <a:ext uri="{FF2B5EF4-FFF2-40B4-BE49-F238E27FC236}">
                <a16:creationId xmlns:a16="http://schemas.microsoft.com/office/drawing/2014/main" id="{45A4FD74-FEC2-4701-B286-FB13DEDCC764}"/>
              </a:ext>
            </a:extLst>
          </p:cNvPr>
          <p:cNvSpPr txBox="1"/>
          <p:nvPr/>
        </p:nvSpPr>
        <p:spPr>
          <a:xfrm>
            <a:off x="6491979" y="862401"/>
            <a:ext cx="766764" cy="1683538"/>
          </a:xfrm>
          <a:prstGeom prst="rect">
            <a:avLst/>
          </a:prstGeom>
          <a:noFill/>
        </p:spPr>
        <p:txBody>
          <a:bodyPr wrap="square">
            <a:spAutoFit/>
          </a:bodyPr>
          <a:lstStyle/>
          <a:p>
            <a:pPr defTabSz="457200">
              <a:spcBef>
                <a:spcPct val="20000"/>
              </a:spcBef>
              <a:buClr>
                <a:schemeClr val="accent1"/>
              </a:buClr>
              <a:buSzPct val="92000"/>
            </a:pPr>
            <a:r>
              <a:rPr lang="en-US" sz="1100" dirty="0">
                <a:solidFill>
                  <a:schemeClr val="bg2"/>
                </a:solidFill>
                <a:latin typeface="Myriad Pro SemiCond" panose="020B0503030403020204" pitchFamily="34" charset="0"/>
              </a:rPr>
              <a:t>Tortillas</a:t>
            </a:r>
          </a:p>
          <a:p>
            <a:pPr defTabSz="457200">
              <a:spcBef>
                <a:spcPct val="20000"/>
              </a:spcBef>
              <a:buClr>
                <a:schemeClr val="accent1"/>
              </a:buClr>
              <a:buSzPct val="92000"/>
            </a:pPr>
            <a:r>
              <a:rPr lang="en-US" sz="1100" dirty="0">
                <a:solidFill>
                  <a:schemeClr val="bg2"/>
                </a:solidFill>
                <a:latin typeface="Myriad Pro SemiCond" panose="020B0503030403020204" pitchFamily="34" charset="0"/>
              </a:rPr>
              <a:t>Chips</a:t>
            </a:r>
          </a:p>
          <a:p>
            <a:pPr defTabSz="457200">
              <a:spcBef>
                <a:spcPct val="20000"/>
              </a:spcBef>
              <a:buClr>
                <a:schemeClr val="accent1"/>
              </a:buClr>
              <a:buSzPct val="92000"/>
            </a:pPr>
            <a:r>
              <a:rPr lang="en-US" sz="1100" dirty="0">
                <a:solidFill>
                  <a:schemeClr val="bg2"/>
                </a:solidFill>
                <a:latin typeface="Myriad Pro SemiCond" panose="020B0503030403020204" pitchFamily="34" charset="0"/>
              </a:rPr>
              <a:t>Pizza crust</a:t>
            </a:r>
          </a:p>
          <a:p>
            <a:pPr defTabSz="457200">
              <a:spcBef>
                <a:spcPct val="20000"/>
              </a:spcBef>
              <a:buClr>
                <a:schemeClr val="accent1"/>
              </a:buClr>
              <a:buSzPct val="92000"/>
            </a:pPr>
            <a:r>
              <a:rPr lang="en-US" sz="1100" dirty="0">
                <a:solidFill>
                  <a:schemeClr val="bg2"/>
                </a:solidFill>
                <a:latin typeface="Myriad Pro SemiCond" panose="020B0503030403020204" pitchFamily="34" charset="0"/>
              </a:rPr>
              <a:t>Cookies</a:t>
            </a:r>
          </a:p>
          <a:p>
            <a:pPr defTabSz="457200">
              <a:spcBef>
                <a:spcPct val="20000"/>
              </a:spcBef>
              <a:buClr>
                <a:schemeClr val="accent1"/>
              </a:buClr>
              <a:buSzPct val="92000"/>
            </a:pPr>
            <a:r>
              <a:rPr lang="en-US" sz="1100" dirty="0">
                <a:solidFill>
                  <a:schemeClr val="bg2"/>
                </a:solidFill>
                <a:latin typeface="Myriad Pro SemiCond" panose="020B0503030403020204" pitchFamily="34" charset="0"/>
              </a:rPr>
              <a:t>Biscuits</a:t>
            </a:r>
          </a:p>
          <a:p>
            <a:pPr defTabSz="457200">
              <a:spcBef>
                <a:spcPct val="20000"/>
              </a:spcBef>
              <a:buClr>
                <a:schemeClr val="accent1"/>
              </a:buClr>
              <a:buSzPct val="92000"/>
            </a:pPr>
            <a:r>
              <a:rPr lang="en-US" sz="1100" dirty="0">
                <a:solidFill>
                  <a:schemeClr val="bg2"/>
                </a:solidFill>
                <a:latin typeface="Myriad Pro SemiCond" panose="020B0503030403020204" pitchFamily="34" charset="0"/>
              </a:rPr>
              <a:t>Pancakes</a:t>
            </a:r>
          </a:p>
          <a:p>
            <a:pPr defTabSz="457200">
              <a:spcBef>
                <a:spcPct val="20000"/>
              </a:spcBef>
              <a:buClr>
                <a:schemeClr val="accent1"/>
              </a:buClr>
              <a:buSzPct val="92000"/>
            </a:pPr>
            <a:r>
              <a:rPr lang="en-US" sz="1100" dirty="0">
                <a:solidFill>
                  <a:schemeClr val="bg2"/>
                </a:solidFill>
                <a:latin typeface="Myriad Pro SemiCond" panose="020B0503030403020204" pitchFamily="34" charset="0"/>
              </a:rPr>
              <a:t>Muffins</a:t>
            </a:r>
          </a:p>
          <a:p>
            <a:pPr defTabSz="457200">
              <a:spcBef>
                <a:spcPct val="20000"/>
              </a:spcBef>
              <a:buClr>
                <a:schemeClr val="accent1"/>
              </a:buClr>
              <a:buSzPct val="92000"/>
            </a:pPr>
            <a:r>
              <a:rPr lang="en-US" sz="1100" dirty="0">
                <a:solidFill>
                  <a:schemeClr val="bg2"/>
                </a:solidFill>
                <a:latin typeface="Myriad Pro SemiCond" panose="020B0503030403020204" pitchFamily="34" charset="0"/>
              </a:rPr>
              <a:t>Waffles</a:t>
            </a:r>
          </a:p>
        </p:txBody>
      </p:sp>
      <p:sp>
        <p:nvSpPr>
          <p:cNvPr id="44" name="TextBox 43">
            <a:extLst>
              <a:ext uri="{FF2B5EF4-FFF2-40B4-BE49-F238E27FC236}">
                <a16:creationId xmlns:a16="http://schemas.microsoft.com/office/drawing/2014/main" id="{2148E386-DFE6-4C65-9ECB-5F711A237517}"/>
              </a:ext>
            </a:extLst>
          </p:cNvPr>
          <p:cNvSpPr txBox="1"/>
          <p:nvPr/>
        </p:nvSpPr>
        <p:spPr>
          <a:xfrm>
            <a:off x="7367463" y="862401"/>
            <a:ext cx="716899" cy="1480405"/>
          </a:xfrm>
          <a:prstGeom prst="rect">
            <a:avLst/>
          </a:prstGeom>
          <a:noFill/>
        </p:spPr>
        <p:txBody>
          <a:bodyPr wrap="square">
            <a:spAutoFit/>
          </a:bodyPr>
          <a:lstStyle/>
          <a:p>
            <a:pPr defTabSz="457200">
              <a:spcBef>
                <a:spcPct val="20000"/>
              </a:spcBef>
              <a:buClr>
                <a:schemeClr val="accent1"/>
              </a:buClr>
              <a:buSzPct val="92000"/>
            </a:pPr>
            <a:r>
              <a:rPr lang="en-US" sz="1100" dirty="0">
                <a:solidFill>
                  <a:schemeClr val="bg2"/>
                </a:solidFill>
                <a:latin typeface="Myriad Pro SemiCond" panose="020B0503030403020204" pitchFamily="34" charset="0"/>
              </a:rPr>
              <a:t>Cereal</a:t>
            </a:r>
          </a:p>
          <a:p>
            <a:pPr defTabSz="457200">
              <a:spcBef>
                <a:spcPct val="20000"/>
              </a:spcBef>
              <a:buClr>
                <a:schemeClr val="accent1"/>
              </a:buClr>
              <a:buSzPct val="92000"/>
            </a:pPr>
            <a:r>
              <a:rPr lang="en-US" sz="1100" dirty="0">
                <a:solidFill>
                  <a:schemeClr val="bg2"/>
                </a:solidFill>
                <a:latin typeface="Myriad Pro SemiCond" panose="020B0503030403020204" pitchFamily="34" charset="0"/>
              </a:rPr>
              <a:t>Bagels</a:t>
            </a:r>
          </a:p>
          <a:p>
            <a:pPr defTabSz="457200">
              <a:spcBef>
                <a:spcPct val="20000"/>
              </a:spcBef>
              <a:buClr>
                <a:schemeClr val="accent1"/>
              </a:buClr>
              <a:buSzPct val="92000"/>
            </a:pPr>
            <a:r>
              <a:rPr lang="en-US" sz="1100" dirty="0">
                <a:solidFill>
                  <a:schemeClr val="bg2"/>
                </a:solidFill>
                <a:latin typeface="Myriad Pro SemiCond" panose="020B0503030403020204" pitchFamily="34" charset="0"/>
              </a:rPr>
              <a:t>Pasta</a:t>
            </a:r>
          </a:p>
          <a:p>
            <a:pPr defTabSz="457200">
              <a:spcBef>
                <a:spcPct val="20000"/>
              </a:spcBef>
              <a:buClr>
                <a:schemeClr val="accent1"/>
              </a:buClr>
              <a:buSzPct val="92000"/>
            </a:pPr>
            <a:r>
              <a:rPr lang="en-US" sz="1100" dirty="0">
                <a:solidFill>
                  <a:schemeClr val="bg2"/>
                </a:solidFill>
                <a:latin typeface="Myriad Pro SemiCond" panose="020B0503030403020204" pitchFamily="34" charset="0"/>
              </a:rPr>
              <a:t>Oatmeal</a:t>
            </a:r>
          </a:p>
          <a:p>
            <a:pPr defTabSz="457200">
              <a:spcBef>
                <a:spcPct val="20000"/>
              </a:spcBef>
              <a:buClr>
                <a:schemeClr val="accent1"/>
              </a:buClr>
              <a:buSzPct val="92000"/>
            </a:pPr>
            <a:r>
              <a:rPr lang="en-US" sz="1100" dirty="0">
                <a:solidFill>
                  <a:schemeClr val="bg2"/>
                </a:solidFill>
                <a:latin typeface="Myriad Pro SemiCond" panose="020B0503030403020204" pitchFamily="34" charset="0"/>
              </a:rPr>
              <a:t>Gummies</a:t>
            </a:r>
          </a:p>
          <a:p>
            <a:pPr defTabSz="457200">
              <a:spcBef>
                <a:spcPct val="20000"/>
              </a:spcBef>
              <a:buClr>
                <a:schemeClr val="accent1"/>
              </a:buClr>
              <a:buSzPct val="92000"/>
            </a:pPr>
            <a:r>
              <a:rPr lang="en-US" sz="1100" dirty="0">
                <a:solidFill>
                  <a:schemeClr val="bg2"/>
                </a:solidFill>
                <a:latin typeface="Myriad Pro SemiCond" panose="020B0503030403020204" pitchFamily="34" charset="0"/>
              </a:rPr>
              <a:t>Cake</a:t>
            </a:r>
          </a:p>
          <a:p>
            <a:pPr defTabSz="457200">
              <a:spcBef>
                <a:spcPct val="20000"/>
              </a:spcBef>
              <a:buClr>
                <a:schemeClr val="accent1"/>
              </a:buClr>
              <a:buSzPct val="92000"/>
            </a:pPr>
            <a:r>
              <a:rPr lang="en-US" sz="1100" dirty="0">
                <a:solidFill>
                  <a:schemeClr val="bg2"/>
                </a:solidFill>
                <a:latin typeface="Myriad Pro SemiCond" panose="020B0503030403020204" pitchFamily="34" charset="0"/>
              </a:rPr>
              <a:t>Brownies</a:t>
            </a:r>
          </a:p>
        </p:txBody>
      </p:sp>
      <p:cxnSp>
        <p:nvCxnSpPr>
          <p:cNvPr id="45" name="Straight Connector 44">
            <a:extLst>
              <a:ext uri="{FF2B5EF4-FFF2-40B4-BE49-F238E27FC236}">
                <a16:creationId xmlns:a16="http://schemas.microsoft.com/office/drawing/2014/main" id="{44A442C5-BF61-4885-BCB6-2C35889A5499}"/>
              </a:ext>
            </a:extLst>
          </p:cNvPr>
          <p:cNvCxnSpPr>
            <a:cxnSpLocks/>
          </p:cNvCxnSpPr>
          <p:nvPr/>
        </p:nvCxnSpPr>
        <p:spPr>
          <a:xfrm flipV="1">
            <a:off x="5205285" y="895158"/>
            <a:ext cx="0" cy="163148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AA1A9860-CEF7-412D-A73D-2251CCA0DF2F}"/>
              </a:ext>
            </a:extLst>
          </p:cNvPr>
          <p:cNvSpPr txBox="1"/>
          <p:nvPr/>
        </p:nvSpPr>
        <p:spPr>
          <a:xfrm>
            <a:off x="10297610" y="832397"/>
            <a:ext cx="1435702" cy="3071610"/>
          </a:xfrm>
          <a:prstGeom prst="rect">
            <a:avLst/>
          </a:prstGeom>
          <a:noFill/>
        </p:spPr>
        <p:txBody>
          <a:bodyPr wrap="square">
            <a:spAutoFit/>
          </a:bodyPr>
          <a:lstStyle/>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Sprouted wheat</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Triticale </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Triticum </a:t>
            </a:r>
            <a:r>
              <a:rPr lang="en-US" sz="1100" dirty="0" err="1">
                <a:solidFill>
                  <a:schemeClr val="accent1">
                    <a:lumMod val="40000"/>
                    <a:lumOff val="60000"/>
                  </a:schemeClr>
                </a:solidFill>
                <a:latin typeface="Myriad Pro Cond" panose="020B0506030403020204" pitchFamily="34" charset="0"/>
              </a:rPr>
              <a:t>aestivum</a:t>
            </a:r>
            <a:endParaRPr lang="en-US" sz="1100" dirty="0">
              <a:solidFill>
                <a:schemeClr val="accent1">
                  <a:lumMod val="40000"/>
                  <a:lumOff val="60000"/>
                </a:schemeClr>
              </a:solidFill>
              <a:latin typeface="Myriad Pro Cond" panose="020B0506030403020204" pitchFamily="34" charset="0"/>
            </a:endParaRP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Wheat berries</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Wheat bran,</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Germ</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Germ oil</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Germ extract</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Gluten</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Grass</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Malt</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Starch</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Wheat protein</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Hydrolyzed wheat protein</a:t>
            </a:r>
          </a:p>
        </p:txBody>
      </p:sp>
    </p:spTree>
    <p:extLst>
      <p:ext uri="{BB962C8B-B14F-4D97-AF65-F5344CB8AC3E}">
        <p14:creationId xmlns:p14="http://schemas.microsoft.com/office/powerpoint/2010/main" val="1364403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ppt_x"/>
                                          </p:val>
                                        </p:tav>
                                        <p:tav tm="100000">
                                          <p:val>
                                            <p:strVal val="#ppt_x"/>
                                          </p:val>
                                        </p:tav>
                                      </p:tavLst>
                                    </p:anim>
                                    <p:anim calcmode="lin" valueType="num">
                                      <p:cBhvr additive="base">
                                        <p:cTn id="52" dur="500" fill="hold"/>
                                        <p:tgtEl>
                                          <p:spTgt spid="3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p:bldP spid="36" grpId="0" animBg="1"/>
      <p:bldP spid="38" grpId="0"/>
      <p:bldP spid="26" grpId="0"/>
      <p:bldP spid="27" grpId="0"/>
      <p:bldP spid="31" grpId="0"/>
      <p:bldP spid="32" grpId="0"/>
      <p:bldP spid="44"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7176361-8DC7-4831-BCDF-C35A27462E8D}"/>
              </a:ext>
            </a:extLst>
          </p:cNvPr>
          <p:cNvSpPr/>
          <p:nvPr/>
        </p:nvSpPr>
        <p:spPr>
          <a:xfrm>
            <a:off x="1130" y="694901"/>
            <a:ext cx="8434316" cy="2034163"/>
          </a:xfrm>
          <a:prstGeom prst="rect">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F4F780-B6CD-470B-8570-D71E7F97FB3D}"/>
              </a:ext>
            </a:extLst>
          </p:cNvPr>
          <p:cNvSpPr/>
          <p:nvPr/>
        </p:nvSpPr>
        <p:spPr>
          <a:xfrm>
            <a:off x="8737073" y="278311"/>
            <a:ext cx="3023352" cy="478500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BAE687-FD74-47CC-8981-F4C47A383BEE}"/>
              </a:ext>
            </a:extLst>
          </p:cNvPr>
          <p:cNvSpPr>
            <a:spLocks noGrp="1"/>
          </p:cNvSpPr>
          <p:nvPr>
            <p:ph type="title"/>
          </p:nvPr>
        </p:nvSpPr>
        <p:spPr>
          <a:xfrm>
            <a:off x="719918" y="5828868"/>
            <a:ext cx="1763419" cy="924768"/>
          </a:xfrm>
        </p:spPr>
        <p:txBody>
          <a:bodyPr>
            <a:normAutofit/>
          </a:bodyPr>
          <a:lstStyle/>
          <a:p>
            <a:pPr>
              <a:lnSpc>
                <a:spcPts val="2500"/>
              </a:lnSpc>
            </a:pPr>
            <a:r>
              <a:rPr lang="en-US" sz="2800" dirty="0">
                <a:solidFill>
                  <a:schemeClr val="accent1">
                    <a:lumMod val="75000"/>
                  </a:schemeClr>
                </a:solidFill>
              </a:rPr>
              <a:t>Program Rules</a:t>
            </a:r>
          </a:p>
        </p:txBody>
      </p:sp>
      <p:sp>
        <p:nvSpPr>
          <p:cNvPr id="13" name="Text Placeholder 6">
            <a:extLst>
              <a:ext uri="{FF2B5EF4-FFF2-40B4-BE49-F238E27FC236}">
                <a16:creationId xmlns:a16="http://schemas.microsoft.com/office/drawing/2014/main" id="{FB33BFD3-E819-4DEA-9452-BF90F4FBAE19}"/>
              </a:ext>
            </a:extLst>
          </p:cNvPr>
          <p:cNvSpPr txBox="1">
            <a:spLocks/>
          </p:cNvSpPr>
          <p:nvPr/>
        </p:nvSpPr>
        <p:spPr>
          <a:xfrm>
            <a:off x="357386" y="1275186"/>
            <a:ext cx="2007391" cy="550109"/>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3200" b="1" dirty="0">
                <a:solidFill>
                  <a:schemeClr val="bg2"/>
                </a:solidFill>
              </a:rPr>
              <a:t>No dairy</a:t>
            </a:r>
          </a:p>
        </p:txBody>
      </p:sp>
      <p:cxnSp>
        <p:nvCxnSpPr>
          <p:cNvPr id="6" name="Straight Connector 5">
            <a:extLst>
              <a:ext uri="{FF2B5EF4-FFF2-40B4-BE49-F238E27FC236}">
                <a16:creationId xmlns:a16="http://schemas.microsoft.com/office/drawing/2014/main" id="{C287BA6E-CFA6-4112-A5E0-67A998921587}"/>
              </a:ext>
            </a:extLst>
          </p:cNvPr>
          <p:cNvCxnSpPr>
            <a:cxnSpLocks/>
          </p:cNvCxnSpPr>
          <p:nvPr/>
        </p:nvCxnSpPr>
        <p:spPr>
          <a:xfrm>
            <a:off x="453869" y="1928218"/>
            <a:ext cx="62097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6">
            <a:extLst>
              <a:ext uri="{FF2B5EF4-FFF2-40B4-BE49-F238E27FC236}">
                <a16:creationId xmlns:a16="http://schemas.microsoft.com/office/drawing/2014/main" id="{F18526F3-5757-4D65-AE06-27485F52BB02}"/>
              </a:ext>
            </a:extLst>
          </p:cNvPr>
          <p:cNvSpPr txBox="1">
            <a:spLocks/>
          </p:cNvSpPr>
          <p:nvPr/>
        </p:nvSpPr>
        <p:spPr>
          <a:xfrm>
            <a:off x="8826769" y="380643"/>
            <a:ext cx="2359148" cy="483182"/>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2000" b="1" dirty="0">
                <a:solidFill>
                  <a:schemeClr val="accent1">
                    <a:lumMod val="60000"/>
                    <a:lumOff val="40000"/>
                  </a:schemeClr>
                </a:solidFill>
              </a:rPr>
              <a:t>Check the Label for:</a:t>
            </a:r>
          </a:p>
        </p:txBody>
      </p:sp>
      <p:sp>
        <p:nvSpPr>
          <p:cNvPr id="33" name="Text Placeholder 6">
            <a:extLst>
              <a:ext uri="{FF2B5EF4-FFF2-40B4-BE49-F238E27FC236}">
                <a16:creationId xmlns:a16="http://schemas.microsoft.com/office/drawing/2014/main" id="{CC6D3B7A-CBCA-4CCF-96CA-C602B265D5A8}"/>
              </a:ext>
            </a:extLst>
          </p:cNvPr>
          <p:cNvSpPr txBox="1">
            <a:spLocks/>
          </p:cNvSpPr>
          <p:nvPr/>
        </p:nvSpPr>
        <p:spPr>
          <a:xfrm>
            <a:off x="4392398" y="863825"/>
            <a:ext cx="1173094" cy="1754289"/>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lnSpc>
                <a:spcPct val="100000"/>
              </a:lnSpc>
              <a:spcAft>
                <a:spcPts val="0"/>
              </a:spcAft>
              <a:buClr>
                <a:schemeClr val="accent3">
                  <a:lumMod val="75000"/>
                </a:schemeClr>
              </a:buClr>
              <a:buSzPct val="98000"/>
            </a:pPr>
            <a:r>
              <a:rPr lang="en-US" sz="1100" cap="none" dirty="0">
                <a:solidFill>
                  <a:schemeClr val="bg2"/>
                </a:solidFill>
              </a:rPr>
              <a:t>Buttermilk </a:t>
            </a:r>
          </a:p>
          <a:p>
            <a:pPr>
              <a:lnSpc>
                <a:spcPct val="100000"/>
              </a:lnSpc>
              <a:spcAft>
                <a:spcPts val="0"/>
              </a:spcAft>
              <a:buClr>
                <a:schemeClr val="accent3">
                  <a:lumMod val="75000"/>
                </a:schemeClr>
              </a:buClr>
              <a:buSzPct val="98000"/>
            </a:pPr>
            <a:r>
              <a:rPr lang="en-US" sz="1100" cap="none" dirty="0">
                <a:solidFill>
                  <a:schemeClr val="bg2"/>
                </a:solidFill>
              </a:rPr>
              <a:t>Kefir</a:t>
            </a:r>
          </a:p>
          <a:p>
            <a:pPr>
              <a:lnSpc>
                <a:spcPct val="100000"/>
              </a:lnSpc>
              <a:spcAft>
                <a:spcPts val="0"/>
              </a:spcAft>
              <a:buClr>
                <a:schemeClr val="accent3">
                  <a:lumMod val="75000"/>
                </a:schemeClr>
              </a:buClr>
              <a:buSzPct val="98000"/>
            </a:pPr>
            <a:r>
              <a:rPr lang="en-US" sz="1100" cap="none" dirty="0">
                <a:solidFill>
                  <a:schemeClr val="bg2"/>
                </a:solidFill>
              </a:rPr>
              <a:t>Sour cream</a:t>
            </a:r>
          </a:p>
          <a:p>
            <a:pPr>
              <a:lnSpc>
                <a:spcPct val="100000"/>
              </a:lnSpc>
              <a:spcAft>
                <a:spcPts val="0"/>
              </a:spcAft>
              <a:buClr>
                <a:schemeClr val="accent3">
                  <a:lumMod val="75000"/>
                </a:schemeClr>
              </a:buClr>
              <a:buSzPct val="98000"/>
            </a:pPr>
            <a:r>
              <a:rPr lang="en-US" sz="1100" cap="none" dirty="0">
                <a:solidFill>
                  <a:schemeClr val="bg2"/>
                </a:solidFill>
              </a:rPr>
              <a:t>Ice cream</a:t>
            </a:r>
          </a:p>
          <a:p>
            <a:pPr>
              <a:lnSpc>
                <a:spcPct val="100000"/>
              </a:lnSpc>
              <a:spcAft>
                <a:spcPts val="0"/>
              </a:spcAft>
              <a:buClr>
                <a:schemeClr val="accent3">
                  <a:lumMod val="75000"/>
                </a:schemeClr>
              </a:buClr>
              <a:buSzPct val="98000"/>
            </a:pPr>
            <a:r>
              <a:rPr lang="en-US" sz="1100" cap="none" dirty="0">
                <a:solidFill>
                  <a:schemeClr val="bg2"/>
                </a:solidFill>
              </a:rPr>
              <a:t>Frozen yogurt</a:t>
            </a:r>
          </a:p>
          <a:p>
            <a:pPr>
              <a:lnSpc>
                <a:spcPct val="100000"/>
              </a:lnSpc>
              <a:spcAft>
                <a:spcPts val="0"/>
              </a:spcAft>
              <a:buClr>
                <a:schemeClr val="accent3">
                  <a:lumMod val="75000"/>
                </a:schemeClr>
              </a:buClr>
              <a:buSzPct val="98000"/>
            </a:pPr>
            <a:r>
              <a:rPr lang="en-US" sz="1100" cap="none" dirty="0">
                <a:solidFill>
                  <a:schemeClr val="bg2"/>
                </a:solidFill>
              </a:rPr>
              <a:t>Cream cheese</a:t>
            </a:r>
          </a:p>
          <a:p>
            <a:pPr>
              <a:lnSpc>
                <a:spcPct val="100000"/>
              </a:lnSpc>
              <a:spcAft>
                <a:spcPts val="0"/>
              </a:spcAft>
              <a:buClr>
                <a:schemeClr val="accent3">
                  <a:lumMod val="75000"/>
                </a:schemeClr>
              </a:buClr>
              <a:buSzPct val="98000"/>
            </a:pPr>
            <a:r>
              <a:rPr lang="en-US" sz="1100" cap="none" dirty="0">
                <a:solidFill>
                  <a:schemeClr val="bg2"/>
                </a:solidFill>
              </a:rPr>
              <a:t>Cottage cheese</a:t>
            </a:r>
          </a:p>
          <a:p>
            <a:pPr>
              <a:lnSpc>
                <a:spcPct val="100000"/>
              </a:lnSpc>
              <a:spcAft>
                <a:spcPts val="0"/>
              </a:spcAft>
              <a:buClr>
                <a:schemeClr val="accent3">
                  <a:lumMod val="75000"/>
                </a:schemeClr>
              </a:buClr>
              <a:buSzPct val="98000"/>
            </a:pPr>
            <a:r>
              <a:rPr lang="en-US" sz="1100" cap="none" dirty="0">
                <a:solidFill>
                  <a:schemeClr val="bg2"/>
                </a:solidFill>
              </a:rPr>
              <a:t>Heavy cream</a:t>
            </a:r>
          </a:p>
        </p:txBody>
      </p:sp>
      <p:sp>
        <p:nvSpPr>
          <p:cNvPr id="34" name="Text Placeholder 6">
            <a:extLst>
              <a:ext uri="{FF2B5EF4-FFF2-40B4-BE49-F238E27FC236}">
                <a16:creationId xmlns:a16="http://schemas.microsoft.com/office/drawing/2014/main" id="{FD99E75C-8B7D-4160-888C-9B04343AD2CC}"/>
              </a:ext>
            </a:extLst>
          </p:cNvPr>
          <p:cNvSpPr txBox="1">
            <a:spLocks/>
          </p:cNvSpPr>
          <p:nvPr/>
        </p:nvSpPr>
        <p:spPr>
          <a:xfrm>
            <a:off x="5722563" y="863825"/>
            <a:ext cx="1084118" cy="1754289"/>
          </a:xfrm>
          <a:prstGeom prst="rect">
            <a:avLst/>
          </a:prstGeom>
        </p:spPr>
        <p:txBody>
          <a:bodyPr vert="horz" lIns="91440" tIns="45720" rIns="91440" bIns="45720" rtlCol="0" anchor="t">
            <a:normAutofit lnSpcReduction="10000"/>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spcAft>
                <a:spcPts val="0"/>
              </a:spcAft>
            </a:pPr>
            <a:r>
              <a:rPr lang="en-US" sz="1100" cap="none" dirty="0">
                <a:solidFill>
                  <a:schemeClr val="bg2"/>
                </a:solidFill>
              </a:rPr>
              <a:t>Coffee creamer</a:t>
            </a:r>
          </a:p>
          <a:p>
            <a:pPr>
              <a:spcAft>
                <a:spcPts val="0"/>
              </a:spcAft>
            </a:pPr>
            <a:r>
              <a:rPr lang="en-US" sz="1100" cap="none" dirty="0">
                <a:solidFill>
                  <a:schemeClr val="bg2"/>
                </a:solidFill>
              </a:rPr>
              <a:t>Half &amp; Half</a:t>
            </a:r>
          </a:p>
          <a:p>
            <a:pPr>
              <a:spcAft>
                <a:spcPts val="0"/>
              </a:spcAft>
            </a:pPr>
            <a:r>
              <a:rPr lang="en-US" sz="1100" cap="none" dirty="0">
                <a:solidFill>
                  <a:schemeClr val="bg2"/>
                </a:solidFill>
              </a:rPr>
              <a:t>Ranch</a:t>
            </a:r>
          </a:p>
          <a:p>
            <a:pPr>
              <a:spcAft>
                <a:spcPts val="0"/>
              </a:spcAft>
            </a:pPr>
            <a:r>
              <a:rPr lang="en-US" sz="1100" cap="none" dirty="0">
                <a:solidFill>
                  <a:schemeClr val="bg2"/>
                </a:solidFill>
              </a:rPr>
              <a:t>Cesar dressing</a:t>
            </a:r>
          </a:p>
          <a:p>
            <a:pPr>
              <a:spcAft>
                <a:spcPts val="0"/>
              </a:spcAft>
            </a:pPr>
            <a:r>
              <a:rPr lang="en-US" sz="1100" cap="none" dirty="0">
                <a:solidFill>
                  <a:schemeClr val="bg2"/>
                </a:solidFill>
              </a:rPr>
              <a:t>Creamy soups</a:t>
            </a:r>
          </a:p>
          <a:p>
            <a:pPr>
              <a:spcAft>
                <a:spcPts val="0"/>
              </a:spcAft>
            </a:pPr>
            <a:r>
              <a:rPr lang="en-US" sz="1100" cap="none" dirty="0">
                <a:solidFill>
                  <a:schemeClr val="bg2"/>
                </a:solidFill>
              </a:rPr>
              <a:t>Whey protein</a:t>
            </a:r>
          </a:p>
          <a:p>
            <a:pPr>
              <a:spcAft>
                <a:spcPts val="0"/>
              </a:spcAft>
            </a:pPr>
            <a:r>
              <a:rPr lang="en-US" sz="1100" cap="none" dirty="0">
                <a:solidFill>
                  <a:schemeClr val="bg2"/>
                </a:solidFill>
              </a:rPr>
              <a:t>Custard</a:t>
            </a:r>
          </a:p>
          <a:p>
            <a:pPr>
              <a:spcAft>
                <a:spcPts val="0"/>
              </a:spcAft>
            </a:pPr>
            <a:r>
              <a:rPr lang="en-US" sz="1100" cap="none" dirty="0">
                <a:solidFill>
                  <a:schemeClr val="bg2"/>
                </a:solidFill>
              </a:rPr>
              <a:t>Pudding</a:t>
            </a:r>
            <a:endParaRPr lang="en-US" sz="1100" cap="none" dirty="0">
              <a:solidFill>
                <a:schemeClr val="accent1">
                  <a:lumMod val="60000"/>
                  <a:lumOff val="40000"/>
                </a:schemeClr>
              </a:solidFill>
            </a:endParaRPr>
          </a:p>
          <a:p>
            <a:pPr marL="285750" indent="-285750">
              <a:lnSpc>
                <a:spcPct val="100000"/>
              </a:lnSpc>
              <a:spcAft>
                <a:spcPts val="0"/>
              </a:spcAft>
              <a:buFont typeface="Arial" panose="020B0604020202020204" pitchFamily="34" charset="0"/>
              <a:buChar char="•"/>
            </a:pPr>
            <a:endParaRPr lang="en-US" sz="1100" cap="none" dirty="0">
              <a:solidFill>
                <a:schemeClr val="accent1">
                  <a:lumMod val="60000"/>
                  <a:lumOff val="40000"/>
                </a:schemeClr>
              </a:solidFill>
            </a:endParaRPr>
          </a:p>
          <a:p>
            <a:endParaRPr lang="en-US" dirty="0">
              <a:solidFill>
                <a:schemeClr val="accent1">
                  <a:lumMod val="60000"/>
                  <a:lumOff val="40000"/>
                </a:schemeClr>
              </a:solidFill>
            </a:endParaRPr>
          </a:p>
        </p:txBody>
      </p:sp>
      <p:sp>
        <p:nvSpPr>
          <p:cNvPr id="35" name="Text Placeholder 6">
            <a:extLst>
              <a:ext uri="{FF2B5EF4-FFF2-40B4-BE49-F238E27FC236}">
                <a16:creationId xmlns:a16="http://schemas.microsoft.com/office/drawing/2014/main" id="{BA0FAF28-BD5B-4CA4-9A75-29BE4685DC4B}"/>
              </a:ext>
            </a:extLst>
          </p:cNvPr>
          <p:cNvSpPr txBox="1">
            <a:spLocks/>
          </p:cNvSpPr>
          <p:nvPr/>
        </p:nvSpPr>
        <p:spPr>
          <a:xfrm>
            <a:off x="2901481" y="282020"/>
            <a:ext cx="3676367" cy="403780"/>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spcAft>
                <a:spcPts val="0"/>
              </a:spcAft>
            </a:pPr>
            <a:r>
              <a:rPr lang="en-US" b="1" dirty="0">
                <a:solidFill>
                  <a:schemeClr val="accent3"/>
                </a:solidFill>
              </a:rPr>
              <a:t>Including </a:t>
            </a:r>
            <a:r>
              <a:rPr lang="en-US" b="1" i="1" dirty="0">
                <a:solidFill>
                  <a:schemeClr val="accent3"/>
                </a:solidFill>
              </a:rPr>
              <a:t>(but not limited to):</a:t>
            </a:r>
          </a:p>
        </p:txBody>
      </p:sp>
      <p:sp>
        <p:nvSpPr>
          <p:cNvPr id="36" name="Rectangle 35">
            <a:extLst>
              <a:ext uri="{FF2B5EF4-FFF2-40B4-BE49-F238E27FC236}">
                <a16:creationId xmlns:a16="http://schemas.microsoft.com/office/drawing/2014/main" id="{3202F43E-0B93-483D-88AA-B285D8FCB490}"/>
              </a:ext>
            </a:extLst>
          </p:cNvPr>
          <p:cNvSpPr/>
          <p:nvPr/>
        </p:nvSpPr>
        <p:spPr>
          <a:xfrm>
            <a:off x="8749548" y="5355437"/>
            <a:ext cx="3023352" cy="12205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6">
            <a:extLst>
              <a:ext uri="{FF2B5EF4-FFF2-40B4-BE49-F238E27FC236}">
                <a16:creationId xmlns:a16="http://schemas.microsoft.com/office/drawing/2014/main" id="{462C3E57-D6D2-45CE-BEB8-B9EDF26B37AB}"/>
              </a:ext>
            </a:extLst>
          </p:cNvPr>
          <p:cNvSpPr txBox="1">
            <a:spLocks/>
          </p:cNvSpPr>
          <p:nvPr/>
        </p:nvSpPr>
        <p:spPr>
          <a:xfrm>
            <a:off x="8921913" y="5478269"/>
            <a:ext cx="2214663" cy="474564"/>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spcAft>
                <a:spcPts val="0"/>
              </a:spcAft>
            </a:pPr>
            <a:r>
              <a:rPr lang="en-US" b="1" dirty="0">
                <a:solidFill>
                  <a:schemeClr val="bg2"/>
                </a:solidFill>
              </a:rPr>
              <a:t>Exceptions:</a:t>
            </a:r>
            <a:endParaRPr lang="en-US" b="1" i="1" dirty="0">
              <a:solidFill>
                <a:schemeClr val="bg2"/>
              </a:solidFill>
            </a:endParaRPr>
          </a:p>
        </p:txBody>
      </p:sp>
      <p:grpSp>
        <p:nvGrpSpPr>
          <p:cNvPr id="39" name="Group 38">
            <a:extLst>
              <a:ext uri="{FF2B5EF4-FFF2-40B4-BE49-F238E27FC236}">
                <a16:creationId xmlns:a16="http://schemas.microsoft.com/office/drawing/2014/main" id="{1DEA5EFF-D995-4EB3-B850-F41FD700D20A}"/>
              </a:ext>
            </a:extLst>
          </p:cNvPr>
          <p:cNvGrpSpPr/>
          <p:nvPr/>
        </p:nvGrpSpPr>
        <p:grpSpPr>
          <a:xfrm>
            <a:off x="3070800" y="483909"/>
            <a:ext cx="5145151" cy="6092069"/>
            <a:chOff x="554506" y="386842"/>
            <a:chExt cx="2772139" cy="2516434"/>
          </a:xfrm>
        </p:grpSpPr>
        <p:cxnSp>
          <p:nvCxnSpPr>
            <p:cNvPr id="40" name="Straight Connector 39">
              <a:extLst>
                <a:ext uri="{FF2B5EF4-FFF2-40B4-BE49-F238E27FC236}">
                  <a16:creationId xmlns:a16="http://schemas.microsoft.com/office/drawing/2014/main" id="{4793AB53-C250-498B-BDC6-71A1DD7A95F4}"/>
                </a:ext>
              </a:extLst>
            </p:cNvPr>
            <p:cNvCxnSpPr>
              <a:cxnSpLocks/>
            </p:cNvCxnSpPr>
            <p:nvPr/>
          </p:nvCxnSpPr>
          <p:spPr>
            <a:xfrm>
              <a:off x="3326645" y="386842"/>
              <a:ext cx="0" cy="2496312"/>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84ED413-2F37-47F9-B698-6EA3F811B8ED}"/>
                </a:ext>
              </a:extLst>
            </p:cNvPr>
            <p:cNvCxnSpPr>
              <a:cxnSpLocks/>
            </p:cNvCxnSpPr>
            <p:nvPr/>
          </p:nvCxnSpPr>
          <p:spPr>
            <a:xfrm flipH="1">
              <a:off x="556131" y="2903276"/>
              <a:ext cx="2770108" cy="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680B76A-70D8-4ACD-86BB-A070DBA94C32}"/>
                </a:ext>
              </a:extLst>
            </p:cNvPr>
            <p:cNvCxnSpPr>
              <a:cxnSpLocks/>
            </p:cNvCxnSpPr>
            <p:nvPr/>
          </p:nvCxnSpPr>
          <p:spPr>
            <a:xfrm>
              <a:off x="554506" y="556715"/>
              <a:ext cx="0" cy="234656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CF0E63-ECC9-43F3-A518-BFA120EE1C48}"/>
                </a:ext>
              </a:extLst>
            </p:cNvPr>
            <p:cNvCxnSpPr>
              <a:cxnSpLocks/>
            </p:cNvCxnSpPr>
            <p:nvPr/>
          </p:nvCxnSpPr>
          <p:spPr>
            <a:xfrm flipH="1">
              <a:off x="2367049" y="386842"/>
              <a:ext cx="957504" cy="0"/>
            </a:xfrm>
            <a:prstGeom prst="line">
              <a:avLst/>
            </a:prstGeom>
            <a:ln w="57150" cap="sq"/>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5A6B6649-FE0A-4AC4-97B7-F53A92414AC8}"/>
              </a:ext>
            </a:extLst>
          </p:cNvPr>
          <p:cNvPicPr>
            <a:picLocks noChangeAspect="1"/>
          </p:cNvPicPr>
          <p:nvPr/>
        </p:nvPicPr>
        <p:blipFill>
          <a:blip r:embed="rId3"/>
          <a:stretch>
            <a:fillRect/>
          </a:stretch>
        </p:blipFill>
        <p:spPr>
          <a:xfrm>
            <a:off x="3658264" y="2811475"/>
            <a:ext cx="3882636" cy="3779825"/>
          </a:xfrm>
          <a:prstGeom prst="rect">
            <a:avLst/>
          </a:prstGeom>
          <a:effectLst>
            <a:outerShdw blurRad="88900" dist="38100" dir="2700000" algn="tl" rotWithShape="0">
              <a:prstClr val="black">
                <a:alpha val="40000"/>
              </a:prstClr>
            </a:outerShdw>
          </a:effectLst>
        </p:spPr>
      </p:pic>
      <p:sp>
        <p:nvSpPr>
          <p:cNvPr id="25" name="TextBox 24">
            <a:extLst>
              <a:ext uri="{FF2B5EF4-FFF2-40B4-BE49-F238E27FC236}">
                <a16:creationId xmlns:a16="http://schemas.microsoft.com/office/drawing/2014/main" id="{C41F7AAD-7519-430A-9EA2-03DFF970E906}"/>
              </a:ext>
            </a:extLst>
          </p:cNvPr>
          <p:cNvSpPr txBox="1"/>
          <p:nvPr/>
        </p:nvSpPr>
        <p:spPr>
          <a:xfrm>
            <a:off x="8826769" y="768289"/>
            <a:ext cx="1559971" cy="4121128"/>
          </a:xfrm>
          <a:prstGeom prst="rect">
            <a:avLst/>
          </a:prstGeom>
          <a:noFill/>
        </p:spPr>
        <p:txBody>
          <a:bodyPr wrap="square">
            <a:spAutoFit/>
          </a:bodyPr>
          <a:lstStyle/>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Acidophilus Milk</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Ammonium Caseinate</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Butter Esters</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Butter Fat</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Butter Oil</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Butter Solids</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Buttermilk Powder</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Calcium Caseinate</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Casein</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Caseinate (in general)</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Condensed Milk</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Dry Milk Powder</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Dry Milk Solids</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Evaporated Milk</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Hydrolyzed Casein</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Hydrolyzed Milk Protein</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Iron Caseinate</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Lactalbumin</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Lactoferrin</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Lactoglobulin</a:t>
            </a:r>
          </a:p>
        </p:txBody>
      </p:sp>
      <p:sp>
        <p:nvSpPr>
          <p:cNvPr id="26" name="TextBox 25">
            <a:extLst>
              <a:ext uri="{FF2B5EF4-FFF2-40B4-BE49-F238E27FC236}">
                <a16:creationId xmlns:a16="http://schemas.microsoft.com/office/drawing/2014/main" id="{E426F678-3086-4C05-94FD-79B591F1B91E}"/>
              </a:ext>
            </a:extLst>
          </p:cNvPr>
          <p:cNvSpPr txBox="1"/>
          <p:nvPr/>
        </p:nvSpPr>
        <p:spPr>
          <a:xfrm>
            <a:off x="3255672" y="863825"/>
            <a:ext cx="979655" cy="1683538"/>
          </a:xfrm>
          <a:prstGeom prst="rect">
            <a:avLst/>
          </a:prstGeom>
          <a:noFill/>
        </p:spPr>
        <p:txBody>
          <a:bodyPr wrap="square">
            <a:spAutoFit/>
          </a:bodyPr>
          <a:lstStyle/>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Cow milk</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Sheep milk</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Goat milk</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Cheese</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Butter</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Margarine</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Cream</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Yogurt</a:t>
            </a:r>
          </a:p>
        </p:txBody>
      </p:sp>
      <p:sp>
        <p:nvSpPr>
          <p:cNvPr id="31" name="TextBox 30">
            <a:extLst>
              <a:ext uri="{FF2B5EF4-FFF2-40B4-BE49-F238E27FC236}">
                <a16:creationId xmlns:a16="http://schemas.microsoft.com/office/drawing/2014/main" id="{40F05503-E208-464F-A9E5-21E005623D94}"/>
              </a:ext>
            </a:extLst>
          </p:cNvPr>
          <p:cNvSpPr txBox="1"/>
          <p:nvPr/>
        </p:nvSpPr>
        <p:spPr>
          <a:xfrm>
            <a:off x="6963751" y="863825"/>
            <a:ext cx="1191563" cy="1683538"/>
          </a:xfrm>
          <a:prstGeom prst="rect">
            <a:avLst/>
          </a:prstGeom>
          <a:noFill/>
        </p:spPr>
        <p:txBody>
          <a:bodyPr wrap="square">
            <a:spAutoFit/>
          </a:bodyPr>
          <a:lstStyle/>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Chocolate</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Cake mix</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Icing</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Whipped Cream</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Curds</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Cream sauce</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Alfredo sauce</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Nougat</a:t>
            </a:r>
          </a:p>
        </p:txBody>
      </p:sp>
      <p:sp>
        <p:nvSpPr>
          <p:cNvPr id="32" name="TextBox 31">
            <a:extLst>
              <a:ext uri="{FF2B5EF4-FFF2-40B4-BE49-F238E27FC236}">
                <a16:creationId xmlns:a16="http://schemas.microsoft.com/office/drawing/2014/main" id="{73C0D6B4-9DAF-437C-8202-7349CFDCADF3}"/>
              </a:ext>
            </a:extLst>
          </p:cNvPr>
          <p:cNvSpPr txBox="1"/>
          <p:nvPr/>
        </p:nvSpPr>
        <p:spPr>
          <a:xfrm>
            <a:off x="10221211" y="768289"/>
            <a:ext cx="1559971" cy="4121128"/>
          </a:xfrm>
          <a:prstGeom prst="rect">
            <a:avLst/>
          </a:prstGeom>
          <a:noFill/>
        </p:spPr>
        <p:txBody>
          <a:bodyPr wrap="square">
            <a:spAutoFit/>
          </a:bodyPr>
          <a:lstStyle/>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Lactose</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Lactulose</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Low-Fat Milk</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Magnesium Caseinate</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Malted Milk</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Milk Derivative</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Milk Fat</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Milk Powder</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Milk Protein</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Milk Solids</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Natural Butter Flavor</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Paneer</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Potassium Caseinate</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err="1">
                <a:solidFill>
                  <a:schemeClr val="accent1">
                    <a:lumMod val="40000"/>
                    <a:lumOff val="60000"/>
                  </a:schemeClr>
                </a:solidFill>
                <a:latin typeface="Myriad Pro Cond" panose="020B0506030403020204" pitchFamily="34" charset="0"/>
              </a:rPr>
              <a:t>Recaldent</a:t>
            </a:r>
            <a:endParaRPr lang="en-US" sz="1100" dirty="0">
              <a:solidFill>
                <a:schemeClr val="accent1">
                  <a:lumMod val="40000"/>
                  <a:lumOff val="60000"/>
                </a:schemeClr>
              </a:solidFill>
              <a:latin typeface="Myriad Pro Cond" panose="020B0506030403020204" pitchFamily="34" charset="0"/>
            </a:endParaRP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Rennet Casein</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Sodium Caseinate</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Sour Milk Solids</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Sweetened Condensed Milk</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Whey</a:t>
            </a:r>
          </a:p>
          <a:p>
            <a:pPr marL="171450" indent="-171450" defTabSz="457200">
              <a:spcBef>
                <a:spcPct val="20000"/>
              </a:spcBef>
              <a:buClr>
                <a:schemeClr val="accent1">
                  <a:lumMod val="60000"/>
                  <a:lumOff val="40000"/>
                </a:schemeClr>
              </a:buClr>
              <a:buSzPct val="100000"/>
              <a:buFont typeface="Wingdings" panose="05000000000000000000" pitchFamily="2" charset="2"/>
              <a:buChar char="§"/>
            </a:pPr>
            <a:r>
              <a:rPr lang="en-US" sz="1100" dirty="0">
                <a:solidFill>
                  <a:schemeClr val="accent1">
                    <a:lumMod val="40000"/>
                    <a:lumOff val="60000"/>
                  </a:schemeClr>
                </a:solidFill>
                <a:latin typeface="Myriad Pro Cond" panose="020B0506030403020204" pitchFamily="34" charset="0"/>
              </a:rPr>
              <a:t>Zinc Caseinate</a:t>
            </a:r>
          </a:p>
        </p:txBody>
      </p:sp>
      <p:pic>
        <p:nvPicPr>
          <p:cNvPr id="44" name="Graphic 43" descr="List">
            <a:hlinkClick r:id="rId4"/>
            <a:extLst>
              <a:ext uri="{FF2B5EF4-FFF2-40B4-BE49-F238E27FC236}">
                <a16:creationId xmlns:a16="http://schemas.microsoft.com/office/drawing/2014/main" id="{43000A79-7934-43BD-8D2C-BD877FC0EBA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32455" y="5923128"/>
            <a:ext cx="596406" cy="652847"/>
          </a:xfrm>
          <a:prstGeom prst="rect">
            <a:avLst/>
          </a:prstGeom>
        </p:spPr>
      </p:pic>
      <p:sp>
        <p:nvSpPr>
          <p:cNvPr id="45" name="Text Placeholder 6">
            <a:extLst>
              <a:ext uri="{FF2B5EF4-FFF2-40B4-BE49-F238E27FC236}">
                <a16:creationId xmlns:a16="http://schemas.microsoft.com/office/drawing/2014/main" id="{A06AE063-6006-4A13-AD5A-6F3B5B3ECC5E}"/>
              </a:ext>
            </a:extLst>
          </p:cNvPr>
          <p:cNvSpPr txBox="1">
            <a:spLocks/>
          </p:cNvSpPr>
          <p:nvPr/>
        </p:nvSpPr>
        <p:spPr>
          <a:xfrm>
            <a:off x="9008718" y="5882189"/>
            <a:ext cx="2441463" cy="554224"/>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rgbClr val="FFFFFF"/>
                </a:solidFill>
                <a:latin typeface="Myriad Pro SemiCond" panose="020B0503030403020204" pitchFamily="34" charset="0"/>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rgbClr val="FFFFFF"/>
                </a:solidFill>
                <a:latin typeface="Myriad Pro SemiCond" panose="020B0503030403020204" pitchFamily="34" charset="0"/>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rgbClr val="FFFFFF"/>
                </a:solidFill>
                <a:latin typeface="Myriad Pro SemiCond" panose="020B0503030403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rgbClr val="FFFFFF"/>
                </a:solidFill>
                <a:latin typeface="Myriad Pro SemiCond" panose="020B0503030403020204" pitchFamily="34" charset="0"/>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rgbClr val="FFFFFF"/>
                </a:solidFill>
                <a:latin typeface="Myriad Pro SemiCond" panose="020B0503030403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31775" indent="-231775">
              <a:lnSpc>
                <a:spcPct val="100000"/>
              </a:lnSpc>
              <a:spcAft>
                <a:spcPts val="0"/>
              </a:spcAft>
              <a:buClr>
                <a:schemeClr val="accent3"/>
              </a:buClr>
              <a:buSzPct val="120000"/>
              <a:buFont typeface="Wingdings" panose="05000000000000000000" pitchFamily="2" charset="2"/>
              <a:buChar char="ü"/>
            </a:pPr>
            <a:r>
              <a:rPr lang="en-US" sz="1200" dirty="0">
                <a:solidFill>
                  <a:schemeClr val="bg2"/>
                </a:solidFill>
                <a:sym typeface="Wingdings 2" panose="05020102010507070707" pitchFamily="18" charset="2"/>
              </a:rPr>
              <a:t></a:t>
            </a:r>
            <a:r>
              <a:rPr lang="en-US" sz="1200" dirty="0">
                <a:solidFill>
                  <a:schemeClr val="bg2"/>
                </a:solidFill>
              </a:rPr>
              <a:t>Ghee</a:t>
            </a:r>
          </a:p>
          <a:p>
            <a:pPr marL="231775" indent="-231775">
              <a:lnSpc>
                <a:spcPct val="100000"/>
              </a:lnSpc>
              <a:spcAft>
                <a:spcPts val="0"/>
              </a:spcAft>
              <a:buClr>
                <a:schemeClr val="accent3"/>
              </a:buClr>
              <a:buSzPct val="120000"/>
              <a:buFont typeface="Wingdings" panose="05000000000000000000" pitchFamily="2" charset="2"/>
              <a:buChar char="ü"/>
            </a:pPr>
            <a:r>
              <a:rPr lang="en-US" sz="1200" dirty="0">
                <a:solidFill>
                  <a:schemeClr val="bg2"/>
                </a:solidFill>
              </a:rPr>
              <a:t>Clarified butter</a:t>
            </a:r>
          </a:p>
        </p:txBody>
      </p:sp>
    </p:spTree>
    <p:extLst>
      <p:ext uri="{BB962C8B-B14F-4D97-AF65-F5344CB8AC3E}">
        <p14:creationId xmlns:p14="http://schemas.microsoft.com/office/powerpoint/2010/main" val="57412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p:bldP spid="36" grpId="0" animBg="1"/>
      <p:bldP spid="38" grpId="0"/>
      <p:bldP spid="25" grpId="0"/>
      <p:bldP spid="32"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7176361-8DC7-4831-BCDF-C35A27462E8D}"/>
              </a:ext>
            </a:extLst>
          </p:cNvPr>
          <p:cNvSpPr/>
          <p:nvPr/>
        </p:nvSpPr>
        <p:spPr>
          <a:xfrm>
            <a:off x="1130" y="694901"/>
            <a:ext cx="8434316" cy="2034163"/>
          </a:xfrm>
          <a:prstGeom prst="rect">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F4F780-B6CD-470B-8570-D71E7F97FB3D}"/>
              </a:ext>
            </a:extLst>
          </p:cNvPr>
          <p:cNvSpPr/>
          <p:nvPr/>
        </p:nvSpPr>
        <p:spPr>
          <a:xfrm>
            <a:off x="8737073" y="278311"/>
            <a:ext cx="3023352" cy="40275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BAE687-FD74-47CC-8981-F4C47A383BEE}"/>
              </a:ext>
            </a:extLst>
          </p:cNvPr>
          <p:cNvSpPr>
            <a:spLocks noGrp="1"/>
          </p:cNvSpPr>
          <p:nvPr>
            <p:ph type="title"/>
          </p:nvPr>
        </p:nvSpPr>
        <p:spPr>
          <a:xfrm>
            <a:off x="719918" y="5828868"/>
            <a:ext cx="1763419" cy="924768"/>
          </a:xfrm>
        </p:spPr>
        <p:txBody>
          <a:bodyPr>
            <a:normAutofit/>
          </a:bodyPr>
          <a:lstStyle/>
          <a:p>
            <a:pPr>
              <a:lnSpc>
                <a:spcPts val="2500"/>
              </a:lnSpc>
            </a:pPr>
            <a:r>
              <a:rPr lang="en-US" sz="2800" dirty="0">
                <a:solidFill>
                  <a:schemeClr val="accent1">
                    <a:lumMod val="75000"/>
                  </a:schemeClr>
                </a:solidFill>
              </a:rPr>
              <a:t>Program Rules</a:t>
            </a:r>
          </a:p>
        </p:txBody>
      </p:sp>
      <p:sp>
        <p:nvSpPr>
          <p:cNvPr id="13" name="Text Placeholder 6">
            <a:extLst>
              <a:ext uri="{FF2B5EF4-FFF2-40B4-BE49-F238E27FC236}">
                <a16:creationId xmlns:a16="http://schemas.microsoft.com/office/drawing/2014/main" id="{FB33BFD3-E819-4DEA-9452-BF90F4FBAE19}"/>
              </a:ext>
            </a:extLst>
          </p:cNvPr>
          <p:cNvSpPr txBox="1">
            <a:spLocks/>
          </p:cNvSpPr>
          <p:nvPr/>
        </p:nvSpPr>
        <p:spPr>
          <a:xfrm>
            <a:off x="357386" y="1275186"/>
            <a:ext cx="2302696" cy="550109"/>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3200" b="1" dirty="0">
                <a:solidFill>
                  <a:schemeClr val="bg2"/>
                </a:solidFill>
              </a:rPr>
              <a:t>No Legumes</a:t>
            </a:r>
          </a:p>
        </p:txBody>
      </p:sp>
      <p:cxnSp>
        <p:nvCxnSpPr>
          <p:cNvPr id="6" name="Straight Connector 5">
            <a:extLst>
              <a:ext uri="{FF2B5EF4-FFF2-40B4-BE49-F238E27FC236}">
                <a16:creationId xmlns:a16="http://schemas.microsoft.com/office/drawing/2014/main" id="{C287BA6E-CFA6-4112-A5E0-67A998921587}"/>
              </a:ext>
            </a:extLst>
          </p:cNvPr>
          <p:cNvCxnSpPr>
            <a:cxnSpLocks/>
          </p:cNvCxnSpPr>
          <p:nvPr/>
        </p:nvCxnSpPr>
        <p:spPr>
          <a:xfrm>
            <a:off x="453869" y="1928218"/>
            <a:ext cx="62097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FA85E4DA-49E0-4FC0-9024-EB8164C717FC}"/>
              </a:ext>
            </a:extLst>
          </p:cNvPr>
          <p:cNvSpPr txBox="1">
            <a:spLocks/>
          </p:cNvSpPr>
          <p:nvPr/>
        </p:nvSpPr>
        <p:spPr>
          <a:xfrm>
            <a:off x="8948520" y="909734"/>
            <a:ext cx="1502124" cy="3184594"/>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Carob </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Guar gum </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err="1">
                <a:solidFill>
                  <a:schemeClr val="accent1">
                    <a:lumMod val="40000"/>
                    <a:lumOff val="60000"/>
                  </a:schemeClr>
                </a:solidFill>
                <a:latin typeface="Myriad Pro Cond" panose="020B0506030403020204" pitchFamily="34" charset="0"/>
              </a:rPr>
              <a:t>Kinako</a:t>
            </a:r>
            <a:r>
              <a:rPr lang="en-US" sz="1100" cap="none" dirty="0">
                <a:solidFill>
                  <a:schemeClr val="accent1">
                    <a:lumMod val="40000"/>
                    <a:lumOff val="60000"/>
                  </a:schemeClr>
                </a:solidFill>
                <a:latin typeface="Myriad Pro Cond" panose="020B0506030403020204" pitchFamily="34" charset="0"/>
              </a:rPr>
              <a:t> flour </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Lecithin </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Lupin</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Locust bean gum</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Monoglycerides</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Diglycerides</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Natto</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err="1">
                <a:solidFill>
                  <a:schemeClr val="accent1">
                    <a:lumMod val="40000"/>
                    <a:lumOff val="60000"/>
                  </a:schemeClr>
                </a:solidFill>
                <a:latin typeface="Myriad Pro Cond" panose="020B0506030403020204" pitchFamily="34" charset="0"/>
              </a:rPr>
              <a:t>Okara</a:t>
            </a:r>
            <a:r>
              <a:rPr lang="en-US" sz="1100" cap="none" dirty="0">
                <a:solidFill>
                  <a:schemeClr val="accent1">
                    <a:lumMod val="40000"/>
                    <a:lumOff val="60000"/>
                  </a:schemeClr>
                </a:solidFill>
                <a:latin typeface="Myriad Pro Cond" panose="020B0506030403020204" pitchFamily="34" charset="0"/>
              </a:rPr>
              <a:t> (soy pulp)</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Pea Protein</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Shoyu</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Soybean</a:t>
            </a:r>
          </a:p>
        </p:txBody>
      </p:sp>
      <p:sp>
        <p:nvSpPr>
          <p:cNvPr id="22" name="Text Placeholder 6">
            <a:extLst>
              <a:ext uri="{FF2B5EF4-FFF2-40B4-BE49-F238E27FC236}">
                <a16:creationId xmlns:a16="http://schemas.microsoft.com/office/drawing/2014/main" id="{F18526F3-5757-4D65-AE06-27485F52BB02}"/>
              </a:ext>
            </a:extLst>
          </p:cNvPr>
          <p:cNvSpPr txBox="1">
            <a:spLocks/>
          </p:cNvSpPr>
          <p:nvPr/>
        </p:nvSpPr>
        <p:spPr>
          <a:xfrm>
            <a:off x="8943424" y="410745"/>
            <a:ext cx="2359148" cy="550109"/>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2000" b="1" dirty="0">
                <a:solidFill>
                  <a:schemeClr val="accent1">
                    <a:lumMod val="60000"/>
                    <a:lumOff val="40000"/>
                  </a:schemeClr>
                </a:solidFill>
              </a:rPr>
              <a:t>Check the Label for:</a:t>
            </a:r>
          </a:p>
        </p:txBody>
      </p:sp>
      <p:sp>
        <p:nvSpPr>
          <p:cNvPr id="35" name="Text Placeholder 6">
            <a:extLst>
              <a:ext uri="{FF2B5EF4-FFF2-40B4-BE49-F238E27FC236}">
                <a16:creationId xmlns:a16="http://schemas.microsoft.com/office/drawing/2014/main" id="{BA0FAF28-BD5B-4CA4-9A75-29BE4685DC4B}"/>
              </a:ext>
            </a:extLst>
          </p:cNvPr>
          <p:cNvSpPr txBox="1">
            <a:spLocks/>
          </p:cNvSpPr>
          <p:nvPr/>
        </p:nvSpPr>
        <p:spPr>
          <a:xfrm>
            <a:off x="2901481" y="282020"/>
            <a:ext cx="3676367" cy="403780"/>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spcAft>
                <a:spcPts val="0"/>
              </a:spcAft>
            </a:pPr>
            <a:r>
              <a:rPr lang="en-US" b="1" dirty="0">
                <a:solidFill>
                  <a:schemeClr val="accent3"/>
                </a:solidFill>
              </a:rPr>
              <a:t>Including </a:t>
            </a:r>
            <a:r>
              <a:rPr lang="en-US" b="1" i="1" dirty="0">
                <a:solidFill>
                  <a:schemeClr val="accent3"/>
                </a:solidFill>
              </a:rPr>
              <a:t>(but not limited to):</a:t>
            </a:r>
          </a:p>
        </p:txBody>
      </p:sp>
      <p:sp>
        <p:nvSpPr>
          <p:cNvPr id="36" name="Rectangle 35">
            <a:extLst>
              <a:ext uri="{FF2B5EF4-FFF2-40B4-BE49-F238E27FC236}">
                <a16:creationId xmlns:a16="http://schemas.microsoft.com/office/drawing/2014/main" id="{3202F43E-0B93-483D-88AA-B285D8FCB490}"/>
              </a:ext>
            </a:extLst>
          </p:cNvPr>
          <p:cNvSpPr/>
          <p:nvPr/>
        </p:nvSpPr>
        <p:spPr>
          <a:xfrm>
            <a:off x="8749548" y="4667537"/>
            <a:ext cx="3023352" cy="1923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6">
            <a:extLst>
              <a:ext uri="{FF2B5EF4-FFF2-40B4-BE49-F238E27FC236}">
                <a16:creationId xmlns:a16="http://schemas.microsoft.com/office/drawing/2014/main" id="{462C3E57-D6D2-45CE-BEB8-B9EDF26B37AB}"/>
              </a:ext>
            </a:extLst>
          </p:cNvPr>
          <p:cNvSpPr txBox="1">
            <a:spLocks/>
          </p:cNvSpPr>
          <p:nvPr/>
        </p:nvSpPr>
        <p:spPr>
          <a:xfrm>
            <a:off x="8943424" y="4889513"/>
            <a:ext cx="2214663" cy="474564"/>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spcAft>
                <a:spcPts val="0"/>
              </a:spcAft>
            </a:pPr>
            <a:r>
              <a:rPr lang="en-US" b="1" dirty="0">
                <a:solidFill>
                  <a:schemeClr val="bg2"/>
                </a:solidFill>
              </a:rPr>
              <a:t>Exceptions:</a:t>
            </a:r>
            <a:endParaRPr lang="en-US" b="1" i="1" dirty="0">
              <a:solidFill>
                <a:schemeClr val="bg2"/>
              </a:solidFill>
            </a:endParaRPr>
          </a:p>
        </p:txBody>
      </p:sp>
      <p:grpSp>
        <p:nvGrpSpPr>
          <p:cNvPr id="39" name="Group 38">
            <a:extLst>
              <a:ext uri="{FF2B5EF4-FFF2-40B4-BE49-F238E27FC236}">
                <a16:creationId xmlns:a16="http://schemas.microsoft.com/office/drawing/2014/main" id="{1DEA5EFF-D995-4EB3-B850-F41FD700D20A}"/>
              </a:ext>
            </a:extLst>
          </p:cNvPr>
          <p:cNvGrpSpPr/>
          <p:nvPr/>
        </p:nvGrpSpPr>
        <p:grpSpPr>
          <a:xfrm>
            <a:off x="3070800" y="483909"/>
            <a:ext cx="5145151" cy="6092069"/>
            <a:chOff x="554506" y="386842"/>
            <a:chExt cx="2772139" cy="2516434"/>
          </a:xfrm>
        </p:grpSpPr>
        <p:cxnSp>
          <p:nvCxnSpPr>
            <p:cNvPr id="40" name="Straight Connector 39">
              <a:extLst>
                <a:ext uri="{FF2B5EF4-FFF2-40B4-BE49-F238E27FC236}">
                  <a16:creationId xmlns:a16="http://schemas.microsoft.com/office/drawing/2014/main" id="{4793AB53-C250-498B-BDC6-71A1DD7A95F4}"/>
                </a:ext>
              </a:extLst>
            </p:cNvPr>
            <p:cNvCxnSpPr>
              <a:cxnSpLocks/>
            </p:cNvCxnSpPr>
            <p:nvPr/>
          </p:nvCxnSpPr>
          <p:spPr>
            <a:xfrm>
              <a:off x="3326645" y="386842"/>
              <a:ext cx="0" cy="2496312"/>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84ED413-2F37-47F9-B698-6EA3F811B8ED}"/>
                </a:ext>
              </a:extLst>
            </p:cNvPr>
            <p:cNvCxnSpPr>
              <a:cxnSpLocks/>
            </p:cNvCxnSpPr>
            <p:nvPr/>
          </p:nvCxnSpPr>
          <p:spPr>
            <a:xfrm flipH="1">
              <a:off x="556131" y="2903276"/>
              <a:ext cx="2770108" cy="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680B76A-70D8-4ACD-86BB-A070DBA94C32}"/>
                </a:ext>
              </a:extLst>
            </p:cNvPr>
            <p:cNvCxnSpPr>
              <a:cxnSpLocks/>
            </p:cNvCxnSpPr>
            <p:nvPr/>
          </p:nvCxnSpPr>
          <p:spPr>
            <a:xfrm>
              <a:off x="554506" y="556715"/>
              <a:ext cx="0" cy="234656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CF0E63-ECC9-43F3-A518-BFA120EE1C48}"/>
                </a:ext>
              </a:extLst>
            </p:cNvPr>
            <p:cNvCxnSpPr>
              <a:cxnSpLocks/>
            </p:cNvCxnSpPr>
            <p:nvPr/>
          </p:nvCxnSpPr>
          <p:spPr>
            <a:xfrm flipH="1">
              <a:off x="2368580" y="386842"/>
              <a:ext cx="955973" cy="0"/>
            </a:xfrm>
            <a:prstGeom prst="line">
              <a:avLst/>
            </a:prstGeom>
            <a:ln w="57150" cap="sq"/>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A743DA70-DD54-4216-AB38-102C501B5DEE}"/>
              </a:ext>
            </a:extLst>
          </p:cNvPr>
          <p:cNvPicPr>
            <a:picLocks noChangeAspect="1"/>
          </p:cNvPicPr>
          <p:nvPr/>
        </p:nvPicPr>
        <p:blipFill>
          <a:blip r:embed="rId3"/>
          <a:stretch>
            <a:fillRect/>
          </a:stretch>
        </p:blipFill>
        <p:spPr>
          <a:xfrm>
            <a:off x="3763013" y="2914500"/>
            <a:ext cx="3637121" cy="3637121"/>
          </a:xfrm>
          <a:prstGeom prst="rect">
            <a:avLst/>
          </a:prstGeom>
          <a:effectLst>
            <a:outerShdw blurRad="88900" dist="38100" dir="2700000" algn="tl" rotWithShape="0">
              <a:prstClr val="black">
                <a:alpha val="40000"/>
              </a:prstClr>
            </a:outerShdw>
          </a:effectLst>
        </p:spPr>
      </p:pic>
      <p:pic>
        <p:nvPicPr>
          <p:cNvPr id="25" name="Graphic 24" descr="List">
            <a:hlinkClick r:id="rId4"/>
            <a:extLst>
              <a:ext uri="{FF2B5EF4-FFF2-40B4-BE49-F238E27FC236}">
                <a16:creationId xmlns:a16="http://schemas.microsoft.com/office/drawing/2014/main" id="{983215E4-3E35-4C1C-AB40-327D6A59EDC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32455" y="5923128"/>
            <a:ext cx="596406" cy="652847"/>
          </a:xfrm>
          <a:prstGeom prst="rect">
            <a:avLst/>
          </a:prstGeom>
        </p:spPr>
      </p:pic>
      <p:sp>
        <p:nvSpPr>
          <p:cNvPr id="26" name="TextBox 25">
            <a:extLst>
              <a:ext uri="{FF2B5EF4-FFF2-40B4-BE49-F238E27FC236}">
                <a16:creationId xmlns:a16="http://schemas.microsoft.com/office/drawing/2014/main" id="{3CF41D18-A8E0-45B7-98E0-E82AFA22D7C9}"/>
              </a:ext>
            </a:extLst>
          </p:cNvPr>
          <p:cNvSpPr txBox="1"/>
          <p:nvPr/>
        </p:nvSpPr>
        <p:spPr>
          <a:xfrm>
            <a:off x="3350557" y="895157"/>
            <a:ext cx="994423" cy="1683538"/>
          </a:xfrm>
          <a:prstGeom prst="rect">
            <a:avLst/>
          </a:prstGeom>
          <a:noFill/>
        </p:spPr>
        <p:txBody>
          <a:bodyPr wrap="square">
            <a:spAutoFit/>
          </a:bodyPr>
          <a:lstStyle/>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Black beans</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Pinto beans</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Lima beans</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Kidney beans</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Mung beans</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White beans</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Soy beans</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Red beans</a:t>
            </a:r>
          </a:p>
        </p:txBody>
      </p:sp>
      <p:sp>
        <p:nvSpPr>
          <p:cNvPr id="29" name="TextBox 28">
            <a:extLst>
              <a:ext uri="{FF2B5EF4-FFF2-40B4-BE49-F238E27FC236}">
                <a16:creationId xmlns:a16="http://schemas.microsoft.com/office/drawing/2014/main" id="{D4BA610A-DE62-4116-AEC3-40FD4B9658DF}"/>
              </a:ext>
            </a:extLst>
          </p:cNvPr>
          <p:cNvSpPr txBox="1"/>
          <p:nvPr/>
        </p:nvSpPr>
        <p:spPr>
          <a:xfrm>
            <a:off x="5926626" y="895157"/>
            <a:ext cx="1010687" cy="1683538"/>
          </a:xfrm>
          <a:prstGeom prst="rect">
            <a:avLst/>
          </a:prstGeom>
          <a:noFill/>
        </p:spPr>
        <p:txBody>
          <a:bodyPr wrap="square">
            <a:spAutoFit/>
          </a:bodyPr>
          <a:lstStyle/>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Soy</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Soy lecithin</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Soybean oil</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Soy sauce</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Peanuts</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Peanut butter</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Peanut oil</a:t>
            </a:r>
          </a:p>
          <a:p>
            <a:pPr defTabSz="457200">
              <a:spcBef>
                <a:spcPct val="20000"/>
              </a:spcBef>
              <a:buClr>
                <a:schemeClr val="accent3">
                  <a:lumMod val="75000"/>
                </a:schemeClr>
              </a:buClr>
              <a:buSzPct val="98000"/>
            </a:pPr>
            <a:endParaRPr lang="en-US" sz="1100" dirty="0">
              <a:solidFill>
                <a:schemeClr val="bg2"/>
              </a:solidFill>
              <a:latin typeface="Myriad Pro SemiCond" panose="020B0503030403020204" pitchFamily="34" charset="0"/>
            </a:endParaRPr>
          </a:p>
        </p:txBody>
      </p:sp>
      <p:sp>
        <p:nvSpPr>
          <p:cNvPr id="31" name="TextBox 30">
            <a:extLst>
              <a:ext uri="{FF2B5EF4-FFF2-40B4-BE49-F238E27FC236}">
                <a16:creationId xmlns:a16="http://schemas.microsoft.com/office/drawing/2014/main" id="{47324AF8-B3BD-4818-92FF-3116299AEFF8}"/>
              </a:ext>
            </a:extLst>
          </p:cNvPr>
          <p:cNvSpPr txBox="1"/>
          <p:nvPr/>
        </p:nvSpPr>
        <p:spPr>
          <a:xfrm>
            <a:off x="7137400" y="895157"/>
            <a:ext cx="849266" cy="1480405"/>
          </a:xfrm>
          <a:prstGeom prst="rect">
            <a:avLst/>
          </a:prstGeom>
          <a:noFill/>
        </p:spPr>
        <p:txBody>
          <a:bodyPr wrap="square">
            <a:spAutoFit/>
          </a:bodyPr>
          <a:lstStyle/>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Tamarind </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Fenugreek</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Miso</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Tofu</a:t>
            </a:r>
          </a:p>
          <a:p>
            <a:pPr defTabSz="457200">
              <a:spcBef>
                <a:spcPct val="20000"/>
              </a:spcBef>
              <a:buClr>
                <a:schemeClr val="accent3">
                  <a:lumMod val="75000"/>
                </a:schemeClr>
              </a:buClr>
              <a:buSzPct val="98000"/>
            </a:pPr>
            <a:r>
              <a:rPr lang="en-US" sz="1100" dirty="0" err="1">
                <a:solidFill>
                  <a:schemeClr val="bg2"/>
                </a:solidFill>
                <a:latin typeface="Myriad Pro SemiCond" panose="020B0503030403020204" pitchFamily="34" charset="0"/>
              </a:rPr>
              <a:t>Kyodofu</a:t>
            </a:r>
            <a:endParaRPr lang="en-US" sz="1100" dirty="0">
              <a:solidFill>
                <a:schemeClr val="bg2"/>
              </a:solidFill>
              <a:latin typeface="Myriad Pro SemiCond" panose="020B0503030403020204" pitchFamily="34" charset="0"/>
            </a:endParaRP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Tempeh</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Edamame</a:t>
            </a:r>
          </a:p>
        </p:txBody>
      </p:sp>
      <p:sp>
        <p:nvSpPr>
          <p:cNvPr id="32" name="TextBox 31">
            <a:extLst>
              <a:ext uri="{FF2B5EF4-FFF2-40B4-BE49-F238E27FC236}">
                <a16:creationId xmlns:a16="http://schemas.microsoft.com/office/drawing/2014/main" id="{40E320E7-1B7C-4370-9B04-9772B9E612EF}"/>
              </a:ext>
            </a:extLst>
          </p:cNvPr>
          <p:cNvSpPr txBox="1"/>
          <p:nvPr/>
        </p:nvSpPr>
        <p:spPr>
          <a:xfrm>
            <a:off x="4545066" y="895157"/>
            <a:ext cx="1181474" cy="1683538"/>
          </a:xfrm>
          <a:prstGeom prst="rect">
            <a:avLst/>
          </a:prstGeom>
          <a:noFill/>
        </p:spPr>
        <p:txBody>
          <a:bodyPr wrap="square">
            <a:spAutoFit/>
          </a:bodyPr>
          <a:lstStyle/>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Beans</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Green peas</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Black eyed peas</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Chickpeas</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Red lentils</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Green lentils</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Yellow lentils</a:t>
            </a:r>
          </a:p>
          <a:p>
            <a:pPr defTabSz="457200">
              <a:spcBef>
                <a:spcPct val="20000"/>
              </a:spcBef>
              <a:buClr>
                <a:schemeClr val="accent3">
                  <a:lumMod val="75000"/>
                </a:schemeClr>
              </a:buClr>
              <a:buSzPct val="98000"/>
            </a:pPr>
            <a:r>
              <a:rPr lang="en-US" sz="1100" dirty="0">
                <a:solidFill>
                  <a:schemeClr val="bg2"/>
                </a:solidFill>
                <a:latin typeface="Myriad Pro SemiCond" panose="020B0503030403020204" pitchFamily="34" charset="0"/>
              </a:rPr>
              <a:t>Black lentils</a:t>
            </a:r>
          </a:p>
        </p:txBody>
      </p:sp>
      <p:sp>
        <p:nvSpPr>
          <p:cNvPr id="45" name="Text Placeholder 6">
            <a:extLst>
              <a:ext uri="{FF2B5EF4-FFF2-40B4-BE49-F238E27FC236}">
                <a16:creationId xmlns:a16="http://schemas.microsoft.com/office/drawing/2014/main" id="{D99F2E4B-E39A-49EA-B8BF-F18E857FE2F5}"/>
              </a:ext>
            </a:extLst>
          </p:cNvPr>
          <p:cNvSpPr txBox="1">
            <a:spLocks/>
          </p:cNvSpPr>
          <p:nvPr/>
        </p:nvSpPr>
        <p:spPr>
          <a:xfrm>
            <a:off x="9090606" y="5377218"/>
            <a:ext cx="2441463" cy="963659"/>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rgbClr val="FFFFFF"/>
                </a:solidFill>
                <a:latin typeface="Myriad Pro SemiCond" panose="020B0503030403020204" pitchFamily="34" charset="0"/>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rgbClr val="FFFFFF"/>
                </a:solidFill>
                <a:latin typeface="Myriad Pro SemiCond" panose="020B0503030403020204" pitchFamily="34" charset="0"/>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rgbClr val="FFFFFF"/>
                </a:solidFill>
                <a:latin typeface="Myriad Pro SemiCond" panose="020B0503030403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rgbClr val="FFFFFF"/>
                </a:solidFill>
                <a:latin typeface="Myriad Pro SemiCond" panose="020B0503030403020204" pitchFamily="34" charset="0"/>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rgbClr val="FFFFFF"/>
                </a:solidFill>
                <a:latin typeface="Myriad Pro SemiCond" panose="020B0503030403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31775" indent="-231775">
              <a:lnSpc>
                <a:spcPct val="100000"/>
              </a:lnSpc>
              <a:spcAft>
                <a:spcPts val="0"/>
              </a:spcAft>
              <a:buClr>
                <a:schemeClr val="accent3"/>
              </a:buClr>
              <a:buSzPct val="120000"/>
              <a:buFont typeface="Wingdings" panose="05000000000000000000" pitchFamily="2" charset="2"/>
              <a:buChar char="ü"/>
            </a:pPr>
            <a:r>
              <a:rPr lang="en-US" sz="1200" dirty="0">
                <a:solidFill>
                  <a:schemeClr val="bg2"/>
                </a:solidFill>
              </a:rPr>
              <a:t>Green beans</a:t>
            </a:r>
          </a:p>
          <a:p>
            <a:pPr marL="231775" indent="-231775">
              <a:lnSpc>
                <a:spcPct val="100000"/>
              </a:lnSpc>
              <a:spcAft>
                <a:spcPts val="0"/>
              </a:spcAft>
              <a:buClr>
                <a:schemeClr val="accent3"/>
              </a:buClr>
              <a:buSzPct val="120000"/>
              <a:buFont typeface="Wingdings" panose="05000000000000000000" pitchFamily="2" charset="2"/>
              <a:buChar char="ü"/>
            </a:pPr>
            <a:r>
              <a:rPr lang="en-US" sz="1200" dirty="0">
                <a:solidFill>
                  <a:schemeClr val="bg2"/>
                </a:solidFill>
              </a:rPr>
              <a:t>Snow peas</a:t>
            </a:r>
          </a:p>
          <a:p>
            <a:pPr marL="231775" indent="-231775">
              <a:lnSpc>
                <a:spcPct val="100000"/>
              </a:lnSpc>
              <a:spcAft>
                <a:spcPts val="0"/>
              </a:spcAft>
              <a:buClr>
                <a:schemeClr val="accent3"/>
              </a:buClr>
              <a:buSzPct val="120000"/>
              <a:buFont typeface="Wingdings" panose="05000000000000000000" pitchFamily="2" charset="2"/>
              <a:buChar char="ü"/>
            </a:pPr>
            <a:r>
              <a:rPr lang="en-US" sz="1200" dirty="0">
                <a:solidFill>
                  <a:schemeClr val="bg2"/>
                </a:solidFill>
              </a:rPr>
              <a:t>Snap peas</a:t>
            </a:r>
          </a:p>
          <a:p>
            <a:pPr marL="231775" indent="-231775">
              <a:lnSpc>
                <a:spcPct val="100000"/>
              </a:lnSpc>
              <a:spcAft>
                <a:spcPts val="0"/>
              </a:spcAft>
              <a:buClr>
                <a:schemeClr val="accent3"/>
              </a:buClr>
              <a:buSzPct val="120000"/>
              <a:buFont typeface="Wingdings" panose="05000000000000000000" pitchFamily="2" charset="2"/>
              <a:buChar char="ü"/>
            </a:pPr>
            <a:r>
              <a:rPr lang="en-US" sz="1200" dirty="0">
                <a:solidFill>
                  <a:schemeClr val="bg2"/>
                </a:solidFill>
              </a:rPr>
              <a:t>Coconut aminos</a:t>
            </a:r>
          </a:p>
          <a:p>
            <a:pPr marL="231775" indent="-231775">
              <a:lnSpc>
                <a:spcPct val="100000"/>
              </a:lnSpc>
              <a:spcAft>
                <a:spcPts val="0"/>
              </a:spcAft>
              <a:buClr>
                <a:schemeClr val="accent3"/>
              </a:buClr>
              <a:buSzPct val="120000"/>
              <a:buFont typeface="Wingdings" panose="05000000000000000000" pitchFamily="2" charset="2"/>
              <a:buChar char="ü"/>
            </a:pPr>
            <a:endParaRPr lang="en-US" sz="1200" dirty="0">
              <a:solidFill>
                <a:schemeClr val="bg2"/>
              </a:solidFill>
            </a:endParaRPr>
          </a:p>
        </p:txBody>
      </p:sp>
      <p:sp>
        <p:nvSpPr>
          <p:cNvPr id="46" name="Text Placeholder 4">
            <a:extLst>
              <a:ext uri="{FF2B5EF4-FFF2-40B4-BE49-F238E27FC236}">
                <a16:creationId xmlns:a16="http://schemas.microsoft.com/office/drawing/2014/main" id="{C15CD232-60BA-47B1-B131-F3F7EDF82B49}"/>
              </a:ext>
            </a:extLst>
          </p:cNvPr>
          <p:cNvSpPr txBox="1">
            <a:spLocks/>
          </p:cNvSpPr>
          <p:nvPr/>
        </p:nvSpPr>
        <p:spPr>
          <a:xfrm>
            <a:off x="10177855" y="909734"/>
            <a:ext cx="1502124" cy="3184594"/>
          </a:xfrm>
          <a:prstGeom prst="rect">
            <a:avLst/>
          </a:prstGeom>
        </p:spPr>
        <p:txBody>
          <a:bodyPr vert="horz" lIns="91440" tIns="45720" rIns="91440" bIns="45720" rtlCol="0" anchor="t">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Soya</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err="1">
                <a:solidFill>
                  <a:schemeClr val="accent1">
                    <a:lumMod val="40000"/>
                    <a:lumOff val="60000"/>
                  </a:schemeClr>
                </a:solidFill>
                <a:latin typeface="Myriad Pro Cond" panose="020B0506030403020204" pitchFamily="34" charset="0"/>
              </a:rPr>
              <a:t>Supro</a:t>
            </a:r>
            <a:endParaRPr lang="en-US" sz="1100" cap="none" dirty="0">
              <a:solidFill>
                <a:schemeClr val="accent1">
                  <a:lumMod val="40000"/>
                  <a:lumOff val="60000"/>
                </a:schemeClr>
              </a:solidFill>
              <a:latin typeface="Myriad Pro Cond" panose="020B0506030403020204" pitchFamily="34" charset="0"/>
            </a:endParaRP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Tamari</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Tempeh</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Teriyaki sauce</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Textured soy flour (TSF)</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Textured soy protein (TSP)</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Textured vegetable protein</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Textured vegetable protein (TVP)</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Tofu</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err="1">
                <a:solidFill>
                  <a:schemeClr val="accent1">
                    <a:lumMod val="40000"/>
                    <a:lumOff val="60000"/>
                  </a:schemeClr>
                </a:solidFill>
                <a:latin typeface="Myriad Pro Cond" panose="020B0506030403020204" pitchFamily="34" charset="0"/>
              </a:rPr>
              <a:t>Yakidofu</a:t>
            </a:r>
            <a:endParaRPr lang="en-US" sz="1100" cap="none" dirty="0">
              <a:solidFill>
                <a:schemeClr val="accent1">
                  <a:lumMod val="40000"/>
                  <a:lumOff val="60000"/>
                </a:schemeClr>
              </a:solidFill>
              <a:latin typeface="Myriad Pro Cond" panose="020B0506030403020204" pitchFamily="34" charset="0"/>
            </a:endParaRP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r>
              <a:rPr lang="en-US" sz="1100" cap="none" dirty="0">
                <a:solidFill>
                  <a:schemeClr val="accent1">
                    <a:lumMod val="40000"/>
                    <a:lumOff val="60000"/>
                  </a:schemeClr>
                </a:solidFill>
                <a:latin typeface="Myriad Pro Cond" panose="020B0506030403020204" pitchFamily="34" charset="0"/>
              </a:rPr>
              <a:t>Yuba</a:t>
            </a:r>
          </a:p>
          <a:p>
            <a:pPr marL="171450" indent="-171450">
              <a:lnSpc>
                <a:spcPct val="100000"/>
              </a:lnSpc>
              <a:spcAft>
                <a:spcPts val="0"/>
              </a:spcAft>
              <a:buClr>
                <a:schemeClr val="accent1">
                  <a:lumMod val="60000"/>
                  <a:lumOff val="40000"/>
                </a:schemeClr>
              </a:buClr>
              <a:buSzPct val="100000"/>
              <a:buFont typeface="Wingdings" panose="05000000000000000000" pitchFamily="2" charset="2"/>
              <a:buChar char="§"/>
            </a:pPr>
            <a:endParaRPr lang="en-US" sz="1100" cap="none" dirty="0">
              <a:solidFill>
                <a:schemeClr val="accent1">
                  <a:lumMod val="40000"/>
                  <a:lumOff val="60000"/>
                </a:schemeClr>
              </a:solidFill>
              <a:latin typeface="Myriad Pro Cond" panose="020B0506030403020204" pitchFamily="34" charset="0"/>
            </a:endParaRPr>
          </a:p>
        </p:txBody>
      </p:sp>
    </p:spTree>
    <p:extLst>
      <p:ext uri="{BB962C8B-B14F-4D97-AF65-F5344CB8AC3E}">
        <p14:creationId xmlns:p14="http://schemas.microsoft.com/office/powerpoint/2010/main" val="2836381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2" grpId="0"/>
      <p:bldP spid="36" grpId="0" animBg="1"/>
      <p:bldP spid="38"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7176361-8DC7-4831-BCDF-C35A27462E8D}"/>
              </a:ext>
            </a:extLst>
          </p:cNvPr>
          <p:cNvSpPr/>
          <p:nvPr/>
        </p:nvSpPr>
        <p:spPr>
          <a:xfrm>
            <a:off x="1130" y="694901"/>
            <a:ext cx="8434316" cy="2034163"/>
          </a:xfrm>
          <a:prstGeom prst="rect">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F4F780-B6CD-470B-8570-D71E7F97FB3D}"/>
              </a:ext>
            </a:extLst>
          </p:cNvPr>
          <p:cNvSpPr/>
          <p:nvPr/>
        </p:nvSpPr>
        <p:spPr>
          <a:xfrm>
            <a:off x="8737073" y="278311"/>
            <a:ext cx="3023352" cy="457716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BAE687-FD74-47CC-8981-F4C47A383BEE}"/>
              </a:ext>
            </a:extLst>
          </p:cNvPr>
          <p:cNvSpPr>
            <a:spLocks noGrp="1"/>
          </p:cNvSpPr>
          <p:nvPr>
            <p:ph type="title"/>
          </p:nvPr>
        </p:nvSpPr>
        <p:spPr>
          <a:xfrm>
            <a:off x="719918" y="5828868"/>
            <a:ext cx="1763419" cy="924768"/>
          </a:xfrm>
        </p:spPr>
        <p:txBody>
          <a:bodyPr>
            <a:normAutofit/>
          </a:bodyPr>
          <a:lstStyle/>
          <a:p>
            <a:pPr>
              <a:lnSpc>
                <a:spcPts val="2500"/>
              </a:lnSpc>
            </a:pPr>
            <a:r>
              <a:rPr lang="en-US" sz="2800" dirty="0">
                <a:solidFill>
                  <a:schemeClr val="accent1">
                    <a:lumMod val="75000"/>
                  </a:schemeClr>
                </a:solidFill>
              </a:rPr>
              <a:t>Program Rules</a:t>
            </a:r>
          </a:p>
        </p:txBody>
      </p:sp>
      <p:sp>
        <p:nvSpPr>
          <p:cNvPr id="7" name="Text Placeholder 6">
            <a:extLst>
              <a:ext uri="{FF2B5EF4-FFF2-40B4-BE49-F238E27FC236}">
                <a16:creationId xmlns:a16="http://schemas.microsoft.com/office/drawing/2014/main" id="{26F0C879-C9A6-44BB-B533-B89E8218256E}"/>
              </a:ext>
            </a:extLst>
          </p:cNvPr>
          <p:cNvSpPr>
            <a:spLocks noGrp="1"/>
          </p:cNvSpPr>
          <p:nvPr>
            <p:ph type="body" idx="4294967295"/>
          </p:nvPr>
        </p:nvSpPr>
        <p:spPr>
          <a:xfrm>
            <a:off x="3481518" y="901920"/>
            <a:ext cx="830589" cy="1821486"/>
          </a:xfrm>
        </p:spPr>
        <p:txBody>
          <a:bodyPr anchor="t">
            <a:normAutofit/>
          </a:bodyPr>
          <a:lstStyle/>
          <a:p>
            <a:pPr marL="0" indent="0">
              <a:lnSpc>
                <a:spcPct val="100000"/>
              </a:lnSpc>
              <a:spcAft>
                <a:spcPts val="0"/>
              </a:spcAft>
              <a:buClr>
                <a:schemeClr val="accent3">
                  <a:lumMod val="75000"/>
                </a:schemeClr>
              </a:buClr>
              <a:buSzPct val="98000"/>
              <a:buNone/>
            </a:pPr>
            <a:r>
              <a:rPr lang="en-US" sz="1200" cap="none" dirty="0">
                <a:solidFill>
                  <a:schemeClr val="bg2"/>
                </a:solidFill>
              </a:rPr>
              <a:t>Vodka</a:t>
            </a:r>
          </a:p>
          <a:p>
            <a:pPr marL="0" indent="0">
              <a:lnSpc>
                <a:spcPct val="100000"/>
              </a:lnSpc>
              <a:spcAft>
                <a:spcPts val="0"/>
              </a:spcAft>
              <a:buClr>
                <a:schemeClr val="accent3">
                  <a:lumMod val="75000"/>
                </a:schemeClr>
              </a:buClr>
              <a:buSzPct val="98000"/>
              <a:buNone/>
            </a:pPr>
            <a:r>
              <a:rPr lang="en-US" sz="1200" dirty="0">
                <a:solidFill>
                  <a:schemeClr val="bg2"/>
                </a:solidFill>
              </a:rPr>
              <a:t>Rum</a:t>
            </a:r>
          </a:p>
          <a:p>
            <a:pPr marL="0" indent="0">
              <a:lnSpc>
                <a:spcPct val="100000"/>
              </a:lnSpc>
              <a:spcAft>
                <a:spcPts val="0"/>
              </a:spcAft>
              <a:buClr>
                <a:schemeClr val="accent3">
                  <a:lumMod val="75000"/>
                </a:schemeClr>
              </a:buClr>
              <a:buSzPct val="98000"/>
              <a:buNone/>
            </a:pPr>
            <a:r>
              <a:rPr lang="en-US" sz="1200" cap="none" dirty="0">
                <a:solidFill>
                  <a:schemeClr val="bg2"/>
                </a:solidFill>
              </a:rPr>
              <a:t>Whiskey</a:t>
            </a:r>
          </a:p>
          <a:p>
            <a:pPr marL="0" indent="0">
              <a:lnSpc>
                <a:spcPct val="100000"/>
              </a:lnSpc>
              <a:spcAft>
                <a:spcPts val="0"/>
              </a:spcAft>
              <a:buClr>
                <a:schemeClr val="accent3">
                  <a:lumMod val="75000"/>
                </a:schemeClr>
              </a:buClr>
              <a:buSzPct val="98000"/>
              <a:buNone/>
            </a:pPr>
            <a:r>
              <a:rPr lang="en-US" sz="1200" dirty="0">
                <a:solidFill>
                  <a:schemeClr val="bg2"/>
                </a:solidFill>
              </a:rPr>
              <a:t>Gin</a:t>
            </a:r>
          </a:p>
          <a:p>
            <a:pPr marL="0" indent="0">
              <a:lnSpc>
                <a:spcPct val="100000"/>
              </a:lnSpc>
              <a:spcAft>
                <a:spcPts val="0"/>
              </a:spcAft>
              <a:buClr>
                <a:schemeClr val="accent3">
                  <a:lumMod val="75000"/>
                </a:schemeClr>
              </a:buClr>
              <a:buSzPct val="98000"/>
              <a:buNone/>
            </a:pPr>
            <a:r>
              <a:rPr lang="en-US" sz="1200" cap="none" dirty="0">
                <a:solidFill>
                  <a:schemeClr val="bg2"/>
                </a:solidFill>
              </a:rPr>
              <a:t>Tequila</a:t>
            </a:r>
          </a:p>
          <a:p>
            <a:pPr marL="0" indent="0">
              <a:lnSpc>
                <a:spcPct val="100000"/>
              </a:lnSpc>
              <a:spcAft>
                <a:spcPts val="0"/>
              </a:spcAft>
              <a:buClr>
                <a:schemeClr val="accent3">
                  <a:lumMod val="75000"/>
                </a:schemeClr>
              </a:buClr>
              <a:buSzPct val="98000"/>
              <a:buNone/>
            </a:pPr>
            <a:r>
              <a:rPr lang="en-US" sz="1200" dirty="0">
                <a:solidFill>
                  <a:schemeClr val="bg2"/>
                </a:solidFill>
              </a:rPr>
              <a:t>Brandy</a:t>
            </a:r>
          </a:p>
          <a:p>
            <a:pPr marL="0" indent="0">
              <a:lnSpc>
                <a:spcPct val="100000"/>
              </a:lnSpc>
              <a:spcAft>
                <a:spcPts val="0"/>
              </a:spcAft>
              <a:buClr>
                <a:schemeClr val="accent3">
                  <a:lumMod val="75000"/>
                </a:schemeClr>
              </a:buClr>
              <a:buSzPct val="98000"/>
              <a:buNone/>
            </a:pPr>
            <a:r>
              <a:rPr lang="en-US" sz="1200" cap="none" dirty="0">
                <a:solidFill>
                  <a:schemeClr val="bg2"/>
                </a:solidFill>
              </a:rPr>
              <a:t>Absinthe</a:t>
            </a:r>
          </a:p>
        </p:txBody>
      </p:sp>
      <p:sp>
        <p:nvSpPr>
          <p:cNvPr id="13" name="Text Placeholder 6">
            <a:extLst>
              <a:ext uri="{FF2B5EF4-FFF2-40B4-BE49-F238E27FC236}">
                <a16:creationId xmlns:a16="http://schemas.microsoft.com/office/drawing/2014/main" id="{FB33BFD3-E819-4DEA-9452-BF90F4FBAE19}"/>
              </a:ext>
            </a:extLst>
          </p:cNvPr>
          <p:cNvSpPr txBox="1">
            <a:spLocks/>
          </p:cNvSpPr>
          <p:nvPr/>
        </p:nvSpPr>
        <p:spPr>
          <a:xfrm>
            <a:off x="357386" y="1275186"/>
            <a:ext cx="2544093" cy="550109"/>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r>
              <a:rPr lang="en-US" sz="3200" b="1" dirty="0">
                <a:solidFill>
                  <a:schemeClr val="bg2"/>
                </a:solidFill>
              </a:rPr>
              <a:t>No Alcohol</a:t>
            </a:r>
          </a:p>
        </p:txBody>
      </p:sp>
      <p:cxnSp>
        <p:nvCxnSpPr>
          <p:cNvPr id="6" name="Straight Connector 5">
            <a:extLst>
              <a:ext uri="{FF2B5EF4-FFF2-40B4-BE49-F238E27FC236}">
                <a16:creationId xmlns:a16="http://schemas.microsoft.com/office/drawing/2014/main" id="{C287BA6E-CFA6-4112-A5E0-67A998921587}"/>
              </a:ext>
            </a:extLst>
          </p:cNvPr>
          <p:cNvCxnSpPr>
            <a:cxnSpLocks/>
          </p:cNvCxnSpPr>
          <p:nvPr/>
        </p:nvCxnSpPr>
        <p:spPr>
          <a:xfrm>
            <a:off x="453869" y="1928218"/>
            <a:ext cx="620973"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 Placeholder 6">
            <a:extLst>
              <a:ext uri="{FF2B5EF4-FFF2-40B4-BE49-F238E27FC236}">
                <a16:creationId xmlns:a16="http://schemas.microsoft.com/office/drawing/2014/main" id="{CC6D3B7A-CBCA-4CCF-96CA-C602B265D5A8}"/>
              </a:ext>
            </a:extLst>
          </p:cNvPr>
          <p:cNvSpPr txBox="1">
            <a:spLocks/>
          </p:cNvSpPr>
          <p:nvPr/>
        </p:nvSpPr>
        <p:spPr>
          <a:xfrm>
            <a:off x="5011102" y="901920"/>
            <a:ext cx="963387" cy="1754289"/>
          </a:xfrm>
          <a:prstGeom prst="rect">
            <a:avLst/>
          </a:prstGeom>
        </p:spPr>
        <p:txBody>
          <a:bodyPr vert="horz" lIns="91440" tIns="45720" rIns="91440" bIns="45720" rtlCol="0" anchor="t">
            <a:normAutofit lnSpcReduction="10000"/>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lnSpc>
                <a:spcPct val="100000"/>
              </a:lnSpc>
              <a:spcAft>
                <a:spcPts val="0"/>
              </a:spcAft>
              <a:buClr>
                <a:schemeClr val="accent3">
                  <a:lumMod val="75000"/>
                </a:schemeClr>
              </a:buClr>
              <a:buSzPct val="98000"/>
            </a:pPr>
            <a:r>
              <a:rPr lang="en-US" sz="1200" cap="none" dirty="0">
                <a:solidFill>
                  <a:schemeClr val="bg2"/>
                </a:solidFill>
              </a:rPr>
              <a:t>Champagne</a:t>
            </a:r>
          </a:p>
          <a:p>
            <a:pPr>
              <a:lnSpc>
                <a:spcPct val="100000"/>
              </a:lnSpc>
              <a:spcAft>
                <a:spcPts val="0"/>
              </a:spcAft>
              <a:buClr>
                <a:schemeClr val="accent3">
                  <a:lumMod val="75000"/>
                </a:schemeClr>
              </a:buClr>
              <a:buSzPct val="98000"/>
            </a:pPr>
            <a:r>
              <a:rPr lang="en-US" sz="1200" cap="none" dirty="0">
                <a:solidFill>
                  <a:schemeClr val="bg2"/>
                </a:solidFill>
              </a:rPr>
              <a:t>Wine</a:t>
            </a:r>
          </a:p>
          <a:p>
            <a:pPr>
              <a:lnSpc>
                <a:spcPct val="100000"/>
              </a:lnSpc>
              <a:spcAft>
                <a:spcPts val="0"/>
              </a:spcAft>
              <a:buClr>
                <a:schemeClr val="accent3">
                  <a:lumMod val="75000"/>
                </a:schemeClr>
              </a:buClr>
              <a:buSzPct val="98000"/>
            </a:pPr>
            <a:r>
              <a:rPr lang="en-US" sz="1200" cap="none" dirty="0">
                <a:solidFill>
                  <a:schemeClr val="bg2"/>
                </a:solidFill>
              </a:rPr>
              <a:t>Cooking wine</a:t>
            </a:r>
          </a:p>
          <a:p>
            <a:pPr>
              <a:lnSpc>
                <a:spcPct val="100000"/>
              </a:lnSpc>
              <a:spcAft>
                <a:spcPts val="0"/>
              </a:spcAft>
              <a:buClr>
                <a:schemeClr val="accent3">
                  <a:lumMod val="75000"/>
                </a:schemeClr>
              </a:buClr>
              <a:buSzPct val="98000"/>
            </a:pPr>
            <a:r>
              <a:rPr lang="en-US" sz="1200" cap="none" dirty="0">
                <a:solidFill>
                  <a:schemeClr val="bg2"/>
                </a:solidFill>
              </a:rPr>
              <a:t>Hock </a:t>
            </a:r>
          </a:p>
          <a:p>
            <a:pPr>
              <a:lnSpc>
                <a:spcPct val="100000"/>
              </a:lnSpc>
              <a:spcAft>
                <a:spcPts val="0"/>
              </a:spcAft>
              <a:buClr>
                <a:schemeClr val="accent3">
                  <a:lumMod val="75000"/>
                </a:schemeClr>
              </a:buClr>
              <a:buSzPct val="98000"/>
            </a:pPr>
            <a:r>
              <a:rPr lang="en-US" sz="1200" cap="none" dirty="0">
                <a:solidFill>
                  <a:schemeClr val="bg2"/>
                </a:solidFill>
              </a:rPr>
              <a:t>Vermouth</a:t>
            </a:r>
          </a:p>
          <a:p>
            <a:pPr>
              <a:lnSpc>
                <a:spcPct val="100000"/>
              </a:lnSpc>
              <a:spcAft>
                <a:spcPts val="0"/>
              </a:spcAft>
              <a:buClr>
                <a:schemeClr val="accent3">
                  <a:lumMod val="75000"/>
                </a:schemeClr>
              </a:buClr>
              <a:buSzPct val="98000"/>
            </a:pPr>
            <a:r>
              <a:rPr lang="en-US" sz="1200" cap="none" dirty="0">
                <a:solidFill>
                  <a:schemeClr val="bg2"/>
                </a:solidFill>
              </a:rPr>
              <a:t>Sherry</a:t>
            </a:r>
          </a:p>
          <a:p>
            <a:pPr>
              <a:lnSpc>
                <a:spcPct val="100000"/>
              </a:lnSpc>
              <a:spcAft>
                <a:spcPts val="0"/>
              </a:spcAft>
              <a:buClr>
                <a:schemeClr val="accent3">
                  <a:lumMod val="75000"/>
                </a:schemeClr>
              </a:buClr>
              <a:buSzPct val="98000"/>
            </a:pPr>
            <a:r>
              <a:rPr lang="en-US" sz="1200" cap="none" dirty="0">
                <a:solidFill>
                  <a:schemeClr val="bg2"/>
                </a:solidFill>
              </a:rPr>
              <a:t>Port</a:t>
            </a:r>
          </a:p>
          <a:p>
            <a:pPr>
              <a:lnSpc>
                <a:spcPct val="100000"/>
              </a:lnSpc>
              <a:spcAft>
                <a:spcPts val="0"/>
              </a:spcAft>
              <a:buClr>
                <a:schemeClr val="accent3">
                  <a:lumMod val="75000"/>
                </a:schemeClr>
              </a:buClr>
              <a:buSzPct val="98000"/>
            </a:pPr>
            <a:endParaRPr lang="en-US" sz="1200" cap="none" dirty="0">
              <a:solidFill>
                <a:schemeClr val="bg2"/>
              </a:solidFill>
            </a:endParaRPr>
          </a:p>
        </p:txBody>
      </p:sp>
      <p:sp>
        <p:nvSpPr>
          <p:cNvPr id="34" name="Text Placeholder 6">
            <a:extLst>
              <a:ext uri="{FF2B5EF4-FFF2-40B4-BE49-F238E27FC236}">
                <a16:creationId xmlns:a16="http://schemas.microsoft.com/office/drawing/2014/main" id="{FD99E75C-8B7D-4160-888C-9B04343AD2CC}"/>
              </a:ext>
            </a:extLst>
          </p:cNvPr>
          <p:cNvSpPr txBox="1">
            <a:spLocks/>
          </p:cNvSpPr>
          <p:nvPr/>
        </p:nvSpPr>
        <p:spPr>
          <a:xfrm>
            <a:off x="6673484" y="901920"/>
            <a:ext cx="708757" cy="1609268"/>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lnSpc>
                <a:spcPct val="100000"/>
              </a:lnSpc>
              <a:spcAft>
                <a:spcPts val="0"/>
              </a:spcAft>
              <a:buClr>
                <a:schemeClr val="accent3">
                  <a:lumMod val="75000"/>
                </a:schemeClr>
              </a:buClr>
              <a:buSzPct val="98000"/>
            </a:pPr>
            <a:r>
              <a:rPr lang="en-US" sz="1200" cap="none" dirty="0">
                <a:solidFill>
                  <a:schemeClr val="bg2"/>
                </a:solidFill>
              </a:rPr>
              <a:t>Rye</a:t>
            </a:r>
          </a:p>
          <a:p>
            <a:pPr>
              <a:lnSpc>
                <a:spcPct val="100000"/>
              </a:lnSpc>
              <a:spcAft>
                <a:spcPts val="0"/>
              </a:spcAft>
              <a:buClr>
                <a:schemeClr val="accent3">
                  <a:lumMod val="75000"/>
                </a:schemeClr>
              </a:buClr>
              <a:buSzPct val="98000"/>
            </a:pPr>
            <a:r>
              <a:rPr lang="en-US" sz="1200" cap="none" dirty="0">
                <a:solidFill>
                  <a:schemeClr val="bg2"/>
                </a:solidFill>
              </a:rPr>
              <a:t>Beer</a:t>
            </a:r>
          </a:p>
          <a:p>
            <a:pPr>
              <a:lnSpc>
                <a:spcPct val="100000"/>
              </a:lnSpc>
              <a:spcAft>
                <a:spcPts val="0"/>
              </a:spcAft>
              <a:buClr>
                <a:schemeClr val="accent3">
                  <a:lumMod val="75000"/>
                </a:schemeClr>
              </a:buClr>
              <a:buSzPct val="98000"/>
            </a:pPr>
            <a:r>
              <a:rPr lang="en-US" sz="1200" cap="none" dirty="0">
                <a:solidFill>
                  <a:schemeClr val="bg2"/>
                </a:solidFill>
              </a:rPr>
              <a:t>Ale</a:t>
            </a:r>
          </a:p>
          <a:p>
            <a:pPr>
              <a:lnSpc>
                <a:spcPct val="100000"/>
              </a:lnSpc>
              <a:spcAft>
                <a:spcPts val="0"/>
              </a:spcAft>
              <a:buClr>
                <a:schemeClr val="accent3">
                  <a:lumMod val="75000"/>
                </a:schemeClr>
              </a:buClr>
              <a:buSzPct val="98000"/>
            </a:pPr>
            <a:r>
              <a:rPr lang="en-US" sz="1200" cap="none" dirty="0">
                <a:solidFill>
                  <a:schemeClr val="bg2"/>
                </a:solidFill>
              </a:rPr>
              <a:t>Cider</a:t>
            </a:r>
          </a:p>
          <a:p>
            <a:pPr>
              <a:lnSpc>
                <a:spcPct val="100000"/>
              </a:lnSpc>
              <a:spcAft>
                <a:spcPts val="0"/>
              </a:spcAft>
              <a:buClr>
                <a:schemeClr val="accent3">
                  <a:lumMod val="75000"/>
                </a:schemeClr>
              </a:buClr>
              <a:buSzPct val="98000"/>
            </a:pPr>
            <a:r>
              <a:rPr lang="en-US" sz="1200" cap="none" dirty="0">
                <a:solidFill>
                  <a:schemeClr val="bg2"/>
                </a:solidFill>
              </a:rPr>
              <a:t>Liqueur</a:t>
            </a:r>
          </a:p>
          <a:p>
            <a:pPr>
              <a:lnSpc>
                <a:spcPct val="100000"/>
              </a:lnSpc>
              <a:spcAft>
                <a:spcPts val="0"/>
              </a:spcAft>
              <a:buClr>
                <a:schemeClr val="accent3">
                  <a:lumMod val="75000"/>
                </a:schemeClr>
              </a:buClr>
              <a:buSzPct val="98000"/>
            </a:pPr>
            <a:r>
              <a:rPr lang="en-US" sz="1200" cap="none" dirty="0">
                <a:solidFill>
                  <a:schemeClr val="bg2"/>
                </a:solidFill>
              </a:rPr>
              <a:t>Cognac </a:t>
            </a:r>
          </a:p>
          <a:p>
            <a:pPr>
              <a:lnSpc>
                <a:spcPct val="100000"/>
              </a:lnSpc>
              <a:spcAft>
                <a:spcPts val="0"/>
              </a:spcAft>
              <a:buClr>
                <a:schemeClr val="accent3">
                  <a:lumMod val="75000"/>
                </a:schemeClr>
              </a:buClr>
              <a:buSzPct val="98000"/>
            </a:pPr>
            <a:r>
              <a:rPr lang="en-US" sz="1200" cap="none" dirty="0">
                <a:solidFill>
                  <a:schemeClr val="bg2"/>
                </a:solidFill>
              </a:rPr>
              <a:t>Saké</a:t>
            </a:r>
          </a:p>
          <a:p>
            <a:pPr marL="285750" indent="-285750">
              <a:lnSpc>
                <a:spcPct val="100000"/>
              </a:lnSpc>
              <a:spcAft>
                <a:spcPts val="0"/>
              </a:spcAft>
              <a:buFont typeface="Arial" panose="020B0604020202020204" pitchFamily="34" charset="0"/>
              <a:buChar char="•"/>
            </a:pPr>
            <a:endParaRPr lang="en-US" sz="1200" cap="none" dirty="0">
              <a:solidFill>
                <a:schemeClr val="accent1">
                  <a:lumMod val="60000"/>
                  <a:lumOff val="40000"/>
                </a:schemeClr>
              </a:solidFill>
            </a:endParaRPr>
          </a:p>
          <a:p>
            <a:endParaRPr lang="en-US" sz="2000" dirty="0">
              <a:solidFill>
                <a:schemeClr val="accent1">
                  <a:lumMod val="60000"/>
                  <a:lumOff val="40000"/>
                </a:schemeClr>
              </a:solidFill>
            </a:endParaRPr>
          </a:p>
        </p:txBody>
      </p:sp>
      <p:sp>
        <p:nvSpPr>
          <p:cNvPr id="35" name="Text Placeholder 6">
            <a:extLst>
              <a:ext uri="{FF2B5EF4-FFF2-40B4-BE49-F238E27FC236}">
                <a16:creationId xmlns:a16="http://schemas.microsoft.com/office/drawing/2014/main" id="{BA0FAF28-BD5B-4CA4-9A75-29BE4685DC4B}"/>
              </a:ext>
            </a:extLst>
          </p:cNvPr>
          <p:cNvSpPr txBox="1">
            <a:spLocks/>
          </p:cNvSpPr>
          <p:nvPr/>
        </p:nvSpPr>
        <p:spPr>
          <a:xfrm>
            <a:off x="2901481" y="282020"/>
            <a:ext cx="3676367" cy="403780"/>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spcAft>
                <a:spcPts val="0"/>
              </a:spcAft>
            </a:pPr>
            <a:r>
              <a:rPr lang="en-US" b="1" dirty="0">
                <a:solidFill>
                  <a:schemeClr val="accent3"/>
                </a:solidFill>
              </a:rPr>
              <a:t>Including </a:t>
            </a:r>
            <a:r>
              <a:rPr lang="en-US" b="1" i="1" dirty="0">
                <a:solidFill>
                  <a:schemeClr val="accent3"/>
                </a:solidFill>
              </a:rPr>
              <a:t>(but not limited to):</a:t>
            </a:r>
          </a:p>
        </p:txBody>
      </p:sp>
      <p:sp>
        <p:nvSpPr>
          <p:cNvPr id="36" name="Rectangle 35">
            <a:extLst>
              <a:ext uri="{FF2B5EF4-FFF2-40B4-BE49-F238E27FC236}">
                <a16:creationId xmlns:a16="http://schemas.microsoft.com/office/drawing/2014/main" id="{3202F43E-0B93-483D-88AA-B285D8FCB490}"/>
              </a:ext>
            </a:extLst>
          </p:cNvPr>
          <p:cNvSpPr/>
          <p:nvPr/>
        </p:nvSpPr>
        <p:spPr>
          <a:xfrm>
            <a:off x="8749548" y="5090614"/>
            <a:ext cx="3023352" cy="1485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1DEA5EFF-D995-4EB3-B850-F41FD700D20A}"/>
              </a:ext>
            </a:extLst>
          </p:cNvPr>
          <p:cNvGrpSpPr/>
          <p:nvPr/>
        </p:nvGrpSpPr>
        <p:grpSpPr>
          <a:xfrm>
            <a:off x="3070800" y="483909"/>
            <a:ext cx="5145151" cy="6092069"/>
            <a:chOff x="554506" y="386842"/>
            <a:chExt cx="2772139" cy="2516434"/>
          </a:xfrm>
        </p:grpSpPr>
        <p:cxnSp>
          <p:nvCxnSpPr>
            <p:cNvPr id="40" name="Straight Connector 39">
              <a:extLst>
                <a:ext uri="{FF2B5EF4-FFF2-40B4-BE49-F238E27FC236}">
                  <a16:creationId xmlns:a16="http://schemas.microsoft.com/office/drawing/2014/main" id="{4793AB53-C250-498B-BDC6-71A1DD7A95F4}"/>
                </a:ext>
              </a:extLst>
            </p:cNvPr>
            <p:cNvCxnSpPr>
              <a:cxnSpLocks/>
            </p:cNvCxnSpPr>
            <p:nvPr/>
          </p:nvCxnSpPr>
          <p:spPr>
            <a:xfrm>
              <a:off x="3326645" y="386842"/>
              <a:ext cx="0" cy="2496312"/>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84ED413-2F37-47F9-B698-6EA3F811B8ED}"/>
                </a:ext>
              </a:extLst>
            </p:cNvPr>
            <p:cNvCxnSpPr>
              <a:cxnSpLocks/>
            </p:cNvCxnSpPr>
            <p:nvPr/>
          </p:nvCxnSpPr>
          <p:spPr>
            <a:xfrm flipH="1">
              <a:off x="556131" y="2903276"/>
              <a:ext cx="2770108" cy="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680B76A-70D8-4ACD-86BB-A070DBA94C32}"/>
                </a:ext>
              </a:extLst>
            </p:cNvPr>
            <p:cNvCxnSpPr>
              <a:cxnSpLocks/>
            </p:cNvCxnSpPr>
            <p:nvPr/>
          </p:nvCxnSpPr>
          <p:spPr>
            <a:xfrm>
              <a:off x="554506" y="556715"/>
              <a:ext cx="0" cy="2346560"/>
            </a:xfrm>
            <a:prstGeom prst="line">
              <a:avLst/>
            </a:prstGeom>
            <a:ln w="57150" cap="sq"/>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CF0E63-ECC9-43F3-A518-BFA120EE1C48}"/>
                </a:ext>
              </a:extLst>
            </p:cNvPr>
            <p:cNvCxnSpPr>
              <a:cxnSpLocks/>
            </p:cNvCxnSpPr>
            <p:nvPr/>
          </p:nvCxnSpPr>
          <p:spPr>
            <a:xfrm flipH="1">
              <a:off x="2368580" y="386842"/>
              <a:ext cx="955973" cy="0"/>
            </a:xfrm>
            <a:prstGeom prst="line">
              <a:avLst/>
            </a:prstGeom>
            <a:ln w="57150" cap="sq"/>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B9D4F378-68E0-4EB3-9F3F-3860E2EA9DAC}"/>
              </a:ext>
            </a:extLst>
          </p:cNvPr>
          <p:cNvPicPr>
            <a:picLocks noChangeAspect="1"/>
          </p:cNvPicPr>
          <p:nvPr/>
        </p:nvPicPr>
        <p:blipFill>
          <a:blip r:embed="rId3"/>
          <a:stretch>
            <a:fillRect/>
          </a:stretch>
        </p:blipFill>
        <p:spPr>
          <a:xfrm>
            <a:off x="3729065" y="2805312"/>
            <a:ext cx="3746309" cy="3746309"/>
          </a:xfrm>
          <a:prstGeom prst="rect">
            <a:avLst/>
          </a:prstGeom>
          <a:effectLst>
            <a:outerShdw blurRad="88900" dist="38100" dir="2700000" algn="tl" rotWithShape="0">
              <a:prstClr val="black">
                <a:alpha val="40000"/>
              </a:prstClr>
            </a:outerShdw>
          </a:effectLst>
        </p:spPr>
      </p:pic>
      <p:pic>
        <p:nvPicPr>
          <p:cNvPr id="25" name="Graphic 24" descr="List">
            <a:hlinkClick r:id="rId4"/>
            <a:extLst>
              <a:ext uri="{FF2B5EF4-FFF2-40B4-BE49-F238E27FC236}">
                <a16:creationId xmlns:a16="http://schemas.microsoft.com/office/drawing/2014/main" id="{3C208090-49AC-42D7-9ACF-DB1D36CD67F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32455" y="5923128"/>
            <a:ext cx="596406" cy="652847"/>
          </a:xfrm>
          <a:prstGeom prst="rect">
            <a:avLst/>
          </a:prstGeom>
        </p:spPr>
      </p:pic>
      <p:sp>
        <p:nvSpPr>
          <p:cNvPr id="31" name="TextBox 30">
            <a:extLst>
              <a:ext uri="{FF2B5EF4-FFF2-40B4-BE49-F238E27FC236}">
                <a16:creationId xmlns:a16="http://schemas.microsoft.com/office/drawing/2014/main" id="{A55F630F-2F32-4197-987A-0FC3241D0DF7}"/>
              </a:ext>
            </a:extLst>
          </p:cNvPr>
          <p:cNvSpPr txBox="1"/>
          <p:nvPr/>
        </p:nvSpPr>
        <p:spPr>
          <a:xfrm>
            <a:off x="9258415" y="971982"/>
            <a:ext cx="1857886" cy="923330"/>
          </a:xfrm>
          <a:prstGeom prst="rect">
            <a:avLst/>
          </a:prstGeom>
          <a:noFill/>
        </p:spPr>
        <p:txBody>
          <a:bodyPr wrap="square">
            <a:spAutoFit/>
          </a:bodyPr>
          <a:lstStyle/>
          <a:p>
            <a:r>
              <a:rPr lang="en-US" sz="1800" cap="none" dirty="0">
                <a:solidFill>
                  <a:schemeClr val="accent1">
                    <a:lumMod val="40000"/>
                    <a:lumOff val="60000"/>
                  </a:schemeClr>
                </a:solidFill>
                <a:latin typeface="Myriad Pro Cond" panose="020B0506030403020204" pitchFamily="34" charset="0"/>
              </a:rPr>
              <a:t>Ideally, you are not to use any tobacco products either.</a:t>
            </a:r>
            <a:endParaRPr lang="en-US" dirty="0"/>
          </a:p>
        </p:txBody>
      </p:sp>
      <p:sp>
        <p:nvSpPr>
          <p:cNvPr id="32" name="Text Placeholder 6">
            <a:extLst>
              <a:ext uri="{FF2B5EF4-FFF2-40B4-BE49-F238E27FC236}">
                <a16:creationId xmlns:a16="http://schemas.microsoft.com/office/drawing/2014/main" id="{99388409-3F22-49E2-BAD5-9EB7E86ED240}"/>
              </a:ext>
            </a:extLst>
          </p:cNvPr>
          <p:cNvSpPr txBox="1">
            <a:spLocks/>
          </p:cNvSpPr>
          <p:nvPr/>
        </p:nvSpPr>
        <p:spPr>
          <a:xfrm>
            <a:off x="8943424" y="5504434"/>
            <a:ext cx="2699157" cy="745117"/>
          </a:xfrm>
          <a:prstGeom prst="rect">
            <a:avLst/>
          </a:prstGeom>
        </p:spPr>
        <p:txBody>
          <a:bodyPr vert="horz" lIns="91440" tIns="45720" rIns="91440" bIns="45720" rtlCol="0" anchor="t">
            <a:norm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yriad Pro SemiCond" panose="020B0503030403020204" pitchFamily="34" charset="0"/>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yriad Pro SemiCond" panose="020B0503030403020204" pitchFamily="34" charset="0"/>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yriad Pro SemiCond" panose="020B0503030403020204" pitchFamily="34" charset="0"/>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yriad Pro SemiCond" panose="020B0503030403020204" pitchFamily="34" charset="0"/>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algn="ctr">
              <a:spcAft>
                <a:spcPts val="0"/>
              </a:spcAft>
            </a:pPr>
            <a:r>
              <a:rPr lang="en-US" sz="2800" b="1" dirty="0">
                <a:solidFill>
                  <a:schemeClr val="bg2"/>
                </a:solidFill>
              </a:rPr>
              <a:t>No Exceptions!</a:t>
            </a:r>
            <a:endParaRPr lang="en-US" sz="2800" b="1" i="1" dirty="0">
              <a:solidFill>
                <a:schemeClr val="bg2"/>
              </a:solidFill>
            </a:endParaRPr>
          </a:p>
        </p:txBody>
      </p:sp>
    </p:spTree>
    <p:extLst>
      <p:ext uri="{BB962C8B-B14F-4D97-AF65-F5344CB8AC3E}">
        <p14:creationId xmlns:p14="http://schemas.microsoft.com/office/powerpoint/2010/main" val="35826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DividendVTI">
  <a:themeElements>
    <a:clrScheme name="Custom 8">
      <a:dk1>
        <a:sysClr val="windowText" lastClr="000000"/>
      </a:dk1>
      <a:lt1>
        <a:srgbClr val="4D4D4D"/>
      </a:lt1>
      <a:dk2>
        <a:srgbClr val="3D3D3D"/>
      </a:dk2>
      <a:lt2>
        <a:srgbClr val="EBEBEB"/>
      </a:lt2>
      <a:accent1>
        <a:srgbClr val="537685"/>
      </a:accent1>
      <a:accent2>
        <a:srgbClr val="818181"/>
      </a:accent2>
      <a:accent3>
        <a:srgbClr val="ED8428"/>
      </a:accent3>
      <a:accent4>
        <a:srgbClr val="969FA7"/>
      </a:accent4>
      <a:accent5>
        <a:srgbClr val="33B1CA"/>
      </a:accent5>
      <a:accent6>
        <a:srgbClr val="ED8428"/>
      </a:accent6>
      <a:hlink>
        <a:srgbClr val="33B1CA"/>
      </a:hlink>
      <a:folHlink>
        <a:srgbClr val="ED8428"/>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1_DividendVTI">
  <a:themeElements>
    <a:clrScheme name="Custom 8">
      <a:dk1>
        <a:sysClr val="windowText" lastClr="000000"/>
      </a:dk1>
      <a:lt1>
        <a:srgbClr val="4D4D4D"/>
      </a:lt1>
      <a:dk2>
        <a:srgbClr val="3D3D3D"/>
      </a:dk2>
      <a:lt2>
        <a:srgbClr val="EBEBEB"/>
      </a:lt2>
      <a:accent1>
        <a:srgbClr val="537685"/>
      </a:accent1>
      <a:accent2>
        <a:srgbClr val="818181"/>
      </a:accent2>
      <a:accent3>
        <a:srgbClr val="ED8428"/>
      </a:accent3>
      <a:accent4>
        <a:srgbClr val="969FA7"/>
      </a:accent4>
      <a:accent5>
        <a:srgbClr val="33B1CA"/>
      </a:accent5>
      <a:accent6>
        <a:srgbClr val="ED8428"/>
      </a:accent6>
      <a:hlink>
        <a:srgbClr val="33B1CA"/>
      </a:hlink>
      <a:folHlink>
        <a:srgbClr val="ED8428"/>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455B2D-BAB7-438A-85DA-0266A24CB79F}">
  <ds:schemaRefs>
    <ds:schemaRef ds:uri="16c05727-aa75-4e4a-9b5f-8a80a1165891"/>
    <ds:schemaRef ds:uri="http://purl.org/dc/terms/"/>
    <ds:schemaRef ds:uri="http://schemas.microsoft.com/office/2006/documentManagement/types"/>
    <ds:schemaRef ds:uri="http://purl.org/dc/elements/1.1/"/>
    <ds:schemaRef ds:uri="http://purl.org/dc/dcmitype/"/>
    <ds:schemaRef ds:uri="http://www.w3.org/XML/1998/namespace"/>
    <ds:schemaRef ds:uri="http://schemas.openxmlformats.org/package/2006/metadata/core-properties"/>
    <ds:schemaRef ds:uri="http://schemas.microsoft.com/office/infopath/2007/PartnerControls"/>
    <ds:schemaRef ds:uri="71af3243-3dd4-4a8d-8c0d-dd76da1f02a5"/>
    <ds:schemaRef ds:uri="http://schemas.microsoft.com/office/2006/metadata/properties"/>
  </ds:schemaRefs>
</ds:datastoreItem>
</file>

<file path=customXml/itemProps2.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C6403A-684A-431F-8F36-A24C99E286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{F0FC6794-5B18-4D87-85FA-53A73AC5A49D}tf11964407_win32</Template>
  <TotalTime>26264</TotalTime>
  <Words>4475</Words>
  <Application>Microsoft Office PowerPoint</Application>
  <PresentationFormat>Widescreen</PresentationFormat>
  <Paragraphs>669</Paragraphs>
  <Slides>21</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Arial</vt:lpstr>
      <vt:lpstr>Calibri</vt:lpstr>
      <vt:lpstr>Franklin Gothic Book</vt:lpstr>
      <vt:lpstr>Gill Sans MT</vt:lpstr>
      <vt:lpstr>Myriad Pro</vt:lpstr>
      <vt:lpstr>Myriad Pro Black SemiCond</vt:lpstr>
      <vt:lpstr>Myriad Pro Cond</vt:lpstr>
      <vt:lpstr>Myriad Pro SemiCond</vt:lpstr>
      <vt:lpstr>Wingdings</vt:lpstr>
      <vt:lpstr>Wingdings 2</vt:lpstr>
      <vt:lpstr>DividendVTI</vt:lpstr>
      <vt:lpstr>1_DividendVTI</vt:lpstr>
      <vt:lpstr>Program rules and Meal Planning</vt:lpstr>
      <vt:lpstr>Introduction</vt:lpstr>
      <vt:lpstr>Program Rules</vt:lpstr>
      <vt:lpstr>Program Rules</vt:lpstr>
      <vt:lpstr>Program Rules</vt:lpstr>
      <vt:lpstr>Program Rules</vt:lpstr>
      <vt:lpstr>Program Rules</vt:lpstr>
      <vt:lpstr>Program Rules</vt:lpstr>
      <vt:lpstr>Program Rules</vt:lpstr>
      <vt:lpstr>Program Rules</vt:lpstr>
      <vt:lpstr>protein</vt:lpstr>
      <vt:lpstr>protein</vt:lpstr>
      <vt:lpstr>protein</vt:lpstr>
      <vt:lpstr>protein</vt:lpstr>
      <vt:lpstr>protein</vt:lpstr>
      <vt:lpstr>Conclusion</vt:lpstr>
      <vt:lpstr>References and Resources</vt:lpstr>
      <vt:lpstr>descriptions</vt:lpstr>
      <vt:lpstr>descriptions</vt:lpstr>
      <vt:lpstr>Overall design choices</vt:lpstr>
      <vt:lpstr>Storyboard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Kira Elma</dc:creator>
  <cp:lastModifiedBy>Kira Elma</cp:lastModifiedBy>
  <cp:revision>267</cp:revision>
  <dcterms:created xsi:type="dcterms:W3CDTF">2021-03-07T06:19:14Z</dcterms:created>
  <dcterms:modified xsi:type="dcterms:W3CDTF">2022-03-16T01:36:38Z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